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4022" r:id="rId1"/>
    <p:sldMasterId id="2147484035" r:id="rId2"/>
  </p:sldMasterIdLst>
  <p:notesMasterIdLst>
    <p:notesMasterId r:id="rId67"/>
  </p:notesMasterIdLst>
  <p:handoutMasterIdLst>
    <p:handoutMasterId r:id="rId68"/>
  </p:handoutMasterIdLst>
  <p:sldIdLst>
    <p:sldId id="700" r:id="rId3"/>
    <p:sldId id="892" r:id="rId4"/>
    <p:sldId id="891" r:id="rId5"/>
    <p:sldId id="893" r:id="rId6"/>
    <p:sldId id="895" r:id="rId7"/>
    <p:sldId id="896" r:id="rId8"/>
    <p:sldId id="897" r:id="rId9"/>
    <p:sldId id="898" r:id="rId10"/>
    <p:sldId id="899" r:id="rId11"/>
    <p:sldId id="900" r:id="rId12"/>
    <p:sldId id="901" r:id="rId13"/>
    <p:sldId id="903" r:id="rId14"/>
    <p:sldId id="904" r:id="rId15"/>
    <p:sldId id="906" r:id="rId16"/>
    <p:sldId id="905" r:id="rId17"/>
    <p:sldId id="907" r:id="rId18"/>
    <p:sldId id="908" r:id="rId19"/>
    <p:sldId id="902" r:id="rId20"/>
    <p:sldId id="839" r:id="rId21"/>
    <p:sldId id="841" r:id="rId22"/>
    <p:sldId id="883" r:id="rId23"/>
    <p:sldId id="842" r:id="rId24"/>
    <p:sldId id="846" r:id="rId25"/>
    <p:sldId id="845" r:id="rId26"/>
    <p:sldId id="848" r:id="rId27"/>
    <p:sldId id="849" r:id="rId28"/>
    <p:sldId id="850" r:id="rId29"/>
    <p:sldId id="884" r:id="rId30"/>
    <p:sldId id="851" r:id="rId31"/>
    <p:sldId id="843" r:id="rId32"/>
    <p:sldId id="852" r:id="rId33"/>
    <p:sldId id="853" r:id="rId34"/>
    <p:sldId id="854" r:id="rId35"/>
    <p:sldId id="855" r:id="rId36"/>
    <p:sldId id="856" r:id="rId37"/>
    <p:sldId id="885" r:id="rId38"/>
    <p:sldId id="857" r:id="rId39"/>
    <p:sldId id="858" r:id="rId40"/>
    <p:sldId id="859" r:id="rId41"/>
    <p:sldId id="865" r:id="rId42"/>
    <p:sldId id="860" r:id="rId43"/>
    <p:sldId id="864" r:id="rId44"/>
    <p:sldId id="861" r:id="rId45"/>
    <p:sldId id="862" r:id="rId46"/>
    <p:sldId id="863" r:id="rId47"/>
    <p:sldId id="867" r:id="rId48"/>
    <p:sldId id="866" r:id="rId49"/>
    <p:sldId id="868" r:id="rId50"/>
    <p:sldId id="869" r:id="rId51"/>
    <p:sldId id="870" r:id="rId52"/>
    <p:sldId id="886" r:id="rId53"/>
    <p:sldId id="871" r:id="rId54"/>
    <p:sldId id="873" r:id="rId55"/>
    <p:sldId id="872" r:id="rId56"/>
    <p:sldId id="875" r:id="rId57"/>
    <p:sldId id="876" r:id="rId58"/>
    <p:sldId id="874" r:id="rId59"/>
    <p:sldId id="877" r:id="rId60"/>
    <p:sldId id="878" r:id="rId61"/>
    <p:sldId id="879" r:id="rId62"/>
    <p:sldId id="887" r:id="rId63"/>
    <p:sldId id="880" r:id="rId64"/>
    <p:sldId id="881" r:id="rId65"/>
    <p:sldId id="807" r:id="rId66"/>
  </p:sldIdLst>
  <p:sldSz cx="12192000" cy="6858000"/>
  <p:notesSz cx="68580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89B22C-32C1-4237-97E4-56A1F62B7B60}">
          <p14:sldIdLst>
            <p14:sldId id="700"/>
            <p14:sldId id="892"/>
            <p14:sldId id="891"/>
            <p14:sldId id="893"/>
            <p14:sldId id="895"/>
            <p14:sldId id="896"/>
            <p14:sldId id="897"/>
            <p14:sldId id="898"/>
            <p14:sldId id="899"/>
            <p14:sldId id="900"/>
            <p14:sldId id="901"/>
            <p14:sldId id="903"/>
            <p14:sldId id="904"/>
            <p14:sldId id="906"/>
            <p14:sldId id="905"/>
            <p14:sldId id="907"/>
            <p14:sldId id="908"/>
            <p14:sldId id="902"/>
            <p14:sldId id="839"/>
            <p14:sldId id="841"/>
            <p14:sldId id="883"/>
            <p14:sldId id="842"/>
            <p14:sldId id="846"/>
            <p14:sldId id="845"/>
            <p14:sldId id="848"/>
            <p14:sldId id="849"/>
            <p14:sldId id="850"/>
            <p14:sldId id="884"/>
            <p14:sldId id="851"/>
            <p14:sldId id="843"/>
            <p14:sldId id="852"/>
            <p14:sldId id="853"/>
            <p14:sldId id="854"/>
            <p14:sldId id="855"/>
            <p14:sldId id="856"/>
            <p14:sldId id="885"/>
            <p14:sldId id="857"/>
            <p14:sldId id="858"/>
            <p14:sldId id="859"/>
            <p14:sldId id="865"/>
            <p14:sldId id="860"/>
            <p14:sldId id="864"/>
            <p14:sldId id="861"/>
            <p14:sldId id="862"/>
            <p14:sldId id="863"/>
            <p14:sldId id="867"/>
            <p14:sldId id="866"/>
            <p14:sldId id="868"/>
            <p14:sldId id="869"/>
            <p14:sldId id="870"/>
            <p14:sldId id="886"/>
            <p14:sldId id="871"/>
            <p14:sldId id="873"/>
            <p14:sldId id="872"/>
            <p14:sldId id="875"/>
            <p14:sldId id="876"/>
            <p14:sldId id="874"/>
            <p14:sldId id="877"/>
            <p14:sldId id="878"/>
            <p14:sldId id="879"/>
            <p14:sldId id="887"/>
            <p14:sldId id="880"/>
            <p14:sldId id="881"/>
            <p14:sldId id="8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24"/>
    <a:srgbClr val="FF64FF"/>
    <a:srgbClr val="62A4D3"/>
    <a:srgbClr val="E8D2D1"/>
    <a:srgbClr val="F2DCDB"/>
    <a:srgbClr val="004A99"/>
    <a:srgbClr val="0197DB"/>
    <a:srgbClr val="0175BD"/>
    <a:srgbClr val="027CC7"/>
    <a:srgbClr val="008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Açık Stil 1 - Vurgu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5" autoAdjust="0"/>
    <p:restoredTop sz="64774" autoAdjust="0"/>
  </p:normalViewPr>
  <p:slideViewPr>
    <p:cSldViewPr snapToGrid="0" snapToObjects="1">
      <p:cViewPr>
        <p:scale>
          <a:sx n="75" d="100"/>
          <a:sy n="75" d="100"/>
        </p:scale>
        <p:origin x="1266" y="948"/>
      </p:cViewPr>
      <p:guideLst>
        <p:guide orient="horz" pos="123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8/16/2022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8/16/2022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Dear professors and </a:t>
            </a:r>
            <a:r>
              <a:rPr lang="en-US" noProof="0" dirty="0" err="1">
                <a:latin typeface="Arial" panose="020B0604020202020204" pitchFamily="34" charset="0"/>
                <a:cs typeface="Arial" panose="020B0604020202020204" pitchFamily="34" charset="0"/>
              </a:rPr>
              <a:t>collagues</a:t>
            </a:r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50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9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5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19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2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62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87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35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0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5793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5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32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592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8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818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58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04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846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15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88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2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9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06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490164"/>
            <a:ext cx="12192000" cy="353909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 (Headings)"/>
            </a:endParaRPr>
          </a:p>
        </p:txBody>
      </p:sp>
      <p:pic>
        <p:nvPicPr>
          <p:cNvPr id="9" name="Picture 1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183387" y="6509579"/>
            <a:ext cx="417189" cy="31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569331" y="6469649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900" b="0" i="0" baseline="0" noProof="0" dirty="0">
                <a:latin typeface="Calibri (Headings)"/>
              </a:rPr>
              <a:t>E</a:t>
            </a:r>
            <a:r>
              <a:rPr lang="tr-TR" sz="1900" b="0" i="0" baseline="0" noProof="0" dirty="0">
                <a:latin typeface="Calibri (Headings)"/>
              </a:rPr>
              <a:t>. </a:t>
            </a:r>
            <a:r>
              <a:rPr lang="en-US" sz="1900" b="0" i="0" baseline="0" noProof="0" dirty="0">
                <a:latin typeface="Calibri (Headings)"/>
              </a:rPr>
              <a:t>Ayaz</a:t>
            </a:r>
            <a:r>
              <a:rPr lang="tr-TR" sz="1900" b="0" i="0" baseline="0" noProof="0" dirty="0">
                <a:latin typeface="Calibri (Headings)"/>
              </a:rPr>
              <a:t>, </a:t>
            </a:r>
            <a:r>
              <a:rPr lang="en-US" sz="1900" b="0" i="0" baseline="0" noProof="0" dirty="0">
                <a:latin typeface="Calibri (Headings)"/>
              </a:rPr>
              <a:t>Sep</a:t>
            </a:r>
            <a:r>
              <a:rPr lang="tr-TR" sz="1900" b="0" i="0" baseline="0" noProof="0" dirty="0">
                <a:latin typeface="Calibri (Headings)"/>
              </a:rPr>
              <a:t> </a:t>
            </a:r>
            <a:r>
              <a:rPr lang="en-US" sz="1900" b="0" i="0" baseline="0" dirty="0">
                <a:latin typeface="Calibri (Headings)"/>
              </a:rPr>
              <a:t>20</a:t>
            </a:r>
            <a:r>
              <a:rPr lang="tr-TR" sz="1900" b="0" i="0" baseline="0" dirty="0">
                <a:latin typeface="Calibri (Headings)"/>
              </a:rPr>
              <a:t>2</a:t>
            </a:r>
            <a:r>
              <a:rPr lang="en-US" sz="1900" b="0" i="0" baseline="0" dirty="0">
                <a:latin typeface="Calibri (Headings)"/>
              </a:rPr>
              <a:t>2</a:t>
            </a:r>
            <a:endParaRPr lang="en-US" sz="1900" b="0" i="0" dirty="0">
              <a:latin typeface="Calibri (Headings)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636066" y="6459265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0" smtClean="0">
                <a:latin typeface="Calibri (Headings)"/>
              </a:rPr>
              <a:t>‹#›</a:t>
            </a:fld>
            <a:r>
              <a:rPr lang="tr-TR" sz="2000" b="0" dirty="0">
                <a:latin typeface="Calibri (Headings)"/>
              </a:rPr>
              <a:t>/</a:t>
            </a:r>
            <a:r>
              <a:rPr lang="en-US" sz="2000" b="0" dirty="0">
                <a:latin typeface="Calibri (Headings)"/>
              </a:rPr>
              <a:t>3</a:t>
            </a:r>
            <a:r>
              <a:rPr lang="tr-TR" sz="2000" b="0" dirty="0">
                <a:latin typeface="Calibri (Headings)"/>
              </a:rPr>
              <a:t>3</a:t>
            </a:r>
            <a:endParaRPr lang="en-US" sz="2000" b="0" dirty="0">
              <a:latin typeface="Calibri (Headings)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-2276026" y="6443030"/>
            <a:ext cx="10447218" cy="465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b="0" noProof="0" dirty="0">
              <a:latin typeface="Calibri (Headings)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4353" y="6469649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900" b="0" baseline="0" dirty="0">
                <a:latin typeface="Calibri (Headings)"/>
              </a:rPr>
              <a:t>METU</a:t>
            </a:r>
            <a:endParaRPr lang="en-US" sz="1900" b="0" dirty="0">
              <a:latin typeface="Calibri (Headings)"/>
            </a:endParaRPr>
          </a:p>
        </p:txBody>
      </p:sp>
      <p:pic>
        <p:nvPicPr>
          <p:cNvPr id="15" name="Resim 7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7" y="144108"/>
            <a:ext cx="566674" cy="56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Resim 7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7" y="709129"/>
            <a:ext cx="736761" cy="9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58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3945" r:id="rId11"/>
    <p:sldLayoutId id="2147483946" r:id="rId12"/>
    <p:sldLayoutId id="2147483948" r:id="rId13"/>
    <p:sldLayoutId id="2147484034" r:id="rId14"/>
    <p:sldLayoutId id="214748403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Calibri (Headings)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/>
          </a:solidFill>
          <a:latin typeface="Calibri (Headings)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/>
          </a:solidFill>
          <a:latin typeface="Calibri (Headings)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Calibri (Headings)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cxnSp>
        <p:nvCxnSpPr>
          <p:cNvPr id="26" name="Straight Connector 18"/>
          <p:cNvCxnSpPr/>
          <p:nvPr userDrawn="1"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7" name="Straight Connector 19"/>
          <p:cNvCxnSpPr/>
          <p:nvPr userDrawn="1"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01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70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2" Type="http://schemas.openxmlformats.org/officeDocument/2006/relationships/image" Target="../media/image41.png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0.png"/><Relationship Id="rId10" Type="http://schemas.openxmlformats.org/officeDocument/2006/relationships/image" Target="../media/image53.png"/><Relationship Id="rId4" Type="http://schemas.openxmlformats.org/officeDocument/2006/relationships/image" Target="../media/image470.png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9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342030" y="225631"/>
            <a:ext cx="11527770" cy="25725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+mj-lt"/>
              </a:rPr>
              <a:t>Concurrent Operation of Wireless Power Transfer Based Contactless Slip Ring and Motor Drive System with a Single Converter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122647" y="2969129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  <a:latin typeface="+mj-lt"/>
              </a:rPr>
              <a:t>Enes Ayaz</a:t>
            </a:r>
            <a:endParaRPr lang="tr-TR" sz="2800" b="1" noProof="1">
              <a:solidFill>
                <a:sysClr val="windowText" lastClr="000000"/>
              </a:solidFill>
              <a:latin typeface="+mj-lt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M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.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Sc. Thesis Defense</a:t>
            </a: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13" name="Subtitle 2"/>
          <p:cNvSpPr txBox="1">
            <a:spLocks/>
          </p:cNvSpPr>
          <p:nvPr/>
        </p:nvSpPr>
        <p:spPr>
          <a:xfrm>
            <a:off x="4301651" y="5583761"/>
            <a:ext cx="3589558" cy="483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+mj-lt"/>
              </a:rPr>
              <a:t>September</a:t>
            </a:r>
            <a:r>
              <a:rPr lang="tr-TR" sz="2400" dirty="0">
                <a:solidFill>
                  <a:sysClr val="windowText" lastClr="000000"/>
                </a:solidFill>
                <a:latin typeface="+mj-lt"/>
              </a:rPr>
              <a:t> 202</a:t>
            </a:r>
            <a:r>
              <a:rPr lang="en-US" sz="2400" dirty="0">
                <a:solidFill>
                  <a:sysClr val="windowText" lastClr="000000"/>
                </a:solidFill>
                <a:latin typeface="+mj-lt"/>
              </a:rPr>
              <a:t>2</a:t>
            </a:r>
            <a:r>
              <a:rPr lang="tr-TR" sz="2400" dirty="0">
                <a:solidFill>
                  <a:sysClr val="windowText" lastClr="000000"/>
                </a:solidFill>
                <a:latin typeface="+mj-lt"/>
              </a:rPr>
              <a:t> 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122647" y="4543635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M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iddle East Technical University (METU)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Department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 of 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Electrical and Electronics Engineering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 Ankara, TURKEY</a:t>
            </a: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18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rgbClr val="C00000"/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5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 Inductive Power Transfer System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7B030-A132-49BF-964A-B0B78C378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88" b="8074"/>
          <a:stretch/>
        </p:blipFill>
        <p:spPr>
          <a:xfrm>
            <a:off x="519906" y="1450873"/>
            <a:ext cx="11152188" cy="30881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439C20-B1FF-4105-B4F7-F8937308ED00}"/>
              </a:ext>
            </a:extLst>
          </p:cNvPr>
          <p:cNvCxnSpPr>
            <a:cxnSpLocks/>
          </p:cNvCxnSpPr>
          <p:nvPr/>
        </p:nvCxnSpPr>
        <p:spPr>
          <a:xfrm>
            <a:off x="1354411" y="5074849"/>
            <a:ext cx="3962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BC6650-DD58-472B-ADCF-DFFFD3CC09F3}"/>
              </a:ext>
            </a:extLst>
          </p:cNvPr>
          <p:cNvGrpSpPr/>
          <p:nvPr/>
        </p:nvGrpSpPr>
        <p:grpSpPr>
          <a:xfrm>
            <a:off x="3028774" y="5034466"/>
            <a:ext cx="520700" cy="495300"/>
            <a:chOff x="2362200" y="5334000"/>
            <a:chExt cx="2044700" cy="4953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675A-A862-4BC1-9BF8-73344319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D568C5-BEEC-4914-808E-C7608C6488DC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AE4F27-F5D7-41A3-B3FF-22945A95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EC0BF0-02D3-4346-A27E-94E3C3281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BEF66E-2DA6-47F7-B27D-C14BFAE319F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52C93-158D-4404-A43E-56A4AFFC814E}"/>
              </a:ext>
            </a:extLst>
          </p:cNvPr>
          <p:cNvGrpSpPr/>
          <p:nvPr/>
        </p:nvGrpSpPr>
        <p:grpSpPr>
          <a:xfrm>
            <a:off x="4379730" y="5040812"/>
            <a:ext cx="468634" cy="482607"/>
            <a:chOff x="5627366" y="5181586"/>
            <a:chExt cx="609600" cy="130177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5188BD-362A-45CB-8DBE-DA55029AF95A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DE59304-C6FE-4150-B601-98D94A975B1E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A27BBC-EBA1-4CB3-835B-CAB80C785FCC}"/>
              </a:ext>
            </a:extLst>
          </p:cNvPr>
          <p:cNvCxnSpPr>
            <a:cxnSpLocks/>
          </p:cNvCxnSpPr>
          <p:nvPr/>
        </p:nvCxnSpPr>
        <p:spPr>
          <a:xfrm>
            <a:off x="1302595" y="5282116"/>
            <a:ext cx="101346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176A43-8A83-4684-8069-5817744F0BB2}"/>
              </a:ext>
            </a:extLst>
          </p:cNvPr>
          <p:cNvGrpSpPr/>
          <p:nvPr/>
        </p:nvGrpSpPr>
        <p:grpSpPr>
          <a:xfrm>
            <a:off x="5627367" y="5034466"/>
            <a:ext cx="468634" cy="482607"/>
            <a:chOff x="5627366" y="5181586"/>
            <a:chExt cx="609600" cy="1301771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8EEB13F-85B8-4C1D-B2BE-0F5BFCCB420E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9FEB4D-97CA-4F40-89A6-7424935A8AC5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E091C5-E85D-48B5-8B59-78EDA5266049}"/>
              </a:ext>
            </a:extLst>
          </p:cNvPr>
          <p:cNvGrpSpPr/>
          <p:nvPr/>
        </p:nvGrpSpPr>
        <p:grpSpPr>
          <a:xfrm>
            <a:off x="7014544" y="5040812"/>
            <a:ext cx="520700" cy="495300"/>
            <a:chOff x="2362200" y="5334000"/>
            <a:chExt cx="2044700" cy="4953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D15E56-E288-4380-999C-F4EAA86D64B5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5A3C60D-301E-447A-A7F5-A9DDD7233228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7796DD-9553-49B7-9CFE-9863F5760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0E101A-89C5-4D6A-BA05-F1E21B65E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7DC704-543D-48F2-8F5A-ED4DD2A5470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5DE024-3743-460D-9C3E-C136C6ED655B}"/>
              </a:ext>
            </a:extLst>
          </p:cNvPr>
          <p:cNvCxnSpPr>
            <a:cxnSpLocks/>
          </p:cNvCxnSpPr>
          <p:nvPr/>
        </p:nvCxnSpPr>
        <p:spPr>
          <a:xfrm>
            <a:off x="10359727" y="4970458"/>
            <a:ext cx="381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32D89C-C1F1-4B5D-A681-5B6C657CBEBD}"/>
              </a:ext>
            </a:extLst>
          </p:cNvPr>
          <p:cNvGrpSpPr/>
          <p:nvPr/>
        </p:nvGrpSpPr>
        <p:grpSpPr>
          <a:xfrm>
            <a:off x="8638723" y="5008115"/>
            <a:ext cx="507617" cy="56871"/>
            <a:chOff x="5627366" y="5181586"/>
            <a:chExt cx="609600" cy="130177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29FD14-FE9E-4226-9A4C-506EEB69F7B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F7BD68-AB22-45A9-B4FE-2786BCECBDCF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Compensation Topologies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B29E4-6C06-4ECA-BEC9-28374696E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8" y="1387399"/>
            <a:ext cx="6715604" cy="2297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95554-EC2A-44E7-8846-AD326E4BBC7D}"/>
              </a:ext>
            </a:extLst>
          </p:cNvPr>
          <p:cNvSpPr txBox="1"/>
          <p:nvPr/>
        </p:nvSpPr>
        <p:spPr>
          <a:xfrm>
            <a:off x="2320926" y="3811602"/>
            <a:ext cx="4146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+mj-lt"/>
              </a:rPr>
              <a:t>a) </a:t>
            </a:r>
            <a:r>
              <a:rPr lang="en-US" sz="2500" dirty="0">
                <a:latin typeface="+mj-lt"/>
              </a:rPr>
              <a:t>Series-series     </a:t>
            </a:r>
          </a:p>
          <a:p>
            <a:r>
              <a:rPr lang="en-US" sz="2500" b="1" dirty="0">
                <a:latin typeface="+mj-lt"/>
              </a:rPr>
              <a:t>b)</a:t>
            </a:r>
            <a:r>
              <a:rPr lang="en-US" sz="2500" dirty="0">
                <a:latin typeface="+mj-lt"/>
              </a:rPr>
              <a:t> Parallel-series     </a:t>
            </a:r>
          </a:p>
          <a:p>
            <a:r>
              <a:rPr lang="en-US" sz="2500" b="1" dirty="0">
                <a:latin typeface="+mj-lt"/>
              </a:rPr>
              <a:t>c) </a:t>
            </a:r>
            <a:r>
              <a:rPr lang="en-US" sz="2500" dirty="0">
                <a:latin typeface="+mj-lt"/>
              </a:rPr>
              <a:t>Series-parallel  </a:t>
            </a:r>
          </a:p>
          <a:p>
            <a:r>
              <a:rPr lang="en-US" sz="2500" b="1" dirty="0">
                <a:latin typeface="+mj-lt"/>
              </a:rPr>
              <a:t>d) </a:t>
            </a:r>
            <a:r>
              <a:rPr lang="en-US" sz="2500" dirty="0">
                <a:latin typeface="+mj-lt"/>
              </a:rPr>
              <a:t>Parallel-parallel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060725-9B6E-4FE3-BA75-B2E4A51B8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1457"/>
              </p:ext>
            </p:extLst>
          </p:nvPr>
        </p:nvGraphicFramePr>
        <p:xfrm>
          <a:off x="7075726" y="1532730"/>
          <a:ext cx="4752496" cy="3792539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249623">
                  <a:extLst>
                    <a:ext uri="{9D8B030D-6E8A-4147-A177-3AD203B41FA5}">
                      <a16:colId xmlns:a16="http://schemas.microsoft.com/office/drawing/2014/main" val="1464664615"/>
                    </a:ext>
                  </a:extLst>
                </a:gridCol>
                <a:gridCol w="2502873">
                  <a:extLst>
                    <a:ext uri="{9D8B030D-6E8A-4147-A177-3AD203B41FA5}">
                      <a16:colId xmlns:a16="http://schemas.microsoft.com/office/drawing/2014/main" val="1468343584"/>
                    </a:ext>
                  </a:extLst>
                </a:gridCol>
              </a:tblGrid>
              <a:tr h="681981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Series-Series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Compensation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44335"/>
                  </a:ext>
                </a:extLst>
              </a:tr>
              <a:tr h="56451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Source 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Type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Voltage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9759"/>
                  </a:ext>
                </a:extLst>
              </a:tr>
              <a:tr h="63651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Load Independent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60571"/>
                  </a:ext>
                </a:extLst>
              </a:tr>
              <a:tr h="73295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Coupling</a:t>
                      </a: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In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61396"/>
                  </a:ext>
                </a:extLst>
              </a:tr>
              <a:tr h="61722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No load operation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Short Circuit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63251"/>
                  </a:ext>
                </a:extLst>
              </a:tr>
              <a:tr h="55935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Capacitor</a:t>
                      </a:r>
                      <a:r>
                        <a:rPr lang="en-US" sz="2000" b="0" kern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Size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17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5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Series-Series IPT System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4D1404-9ABB-4839-9076-1C033016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7" y="1291534"/>
            <a:ext cx="8272379" cy="1711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B16D2-9FA8-4E0E-B125-FEF5C6F42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9" r="19829"/>
          <a:stretch/>
        </p:blipFill>
        <p:spPr>
          <a:xfrm>
            <a:off x="8142383" y="2647692"/>
            <a:ext cx="3904500" cy="3482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C6D31-08FC-4176-B8BA-AE4C93676CB3}"/>
              </a:ext>
            </a:extLst>
          </p:cNvPr>
          <p:cNvSpPr txBox="1"/>
          <p:nvPr/>
        </p:nvSpPr>
        <p:spPr>
          <a:xfrm>
            <a:off x="4720479" y="2979405"/>
            <a:ext cx="314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Single-peak band pass filter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296F5-C401-40C5-AF90-F0F4F5255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4" r="8057"/>
          <a:stretch/>
        </p:blipFill>
        <p:spPr>
          <a:xfrm>
            <a:off x="223847" y="3039175"/>
            <a:ext cx="4099679" cy="3268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FDAE48-99B9-4B2A-8CE7-DCA4FCBF37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00"/>
          <a:stretch/>
        </p:blipFill>
        <p:spPr>
          <a:xfrm>
            <a:off x="8142383" y="1277300"/>
            <a:ext cx="4052033" cy="150571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125F1D-85BF-403D-952A-F1764F6904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4478" y="3379515"/>
            <a:ext cx="0" cy="462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5ABD37-9D52-419F-9B88-8A4F023A315D}"/>
              </a:ext>
            </a:extLst>
          </p:cNvPr>
          <p:cNvSpPr txBox="1"/>
          <p:nvPr/>
        </p:nvSpPr>
        <p:spPr>
          <a:xfrm>
            <a:off x="4597433" y="3841690"/>
            <a:ext cx="339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First Harmonic Approach (FHA)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C1A4D0-8D79-4841-AA11-D58939BB7300}"/>
              </a:ext>
            </a:extLst>
          </p:cNvPr>
          <p:cNvGrpSpPr/>
          <p:nvPr/>
        </p:nvGrpSpPr>
        <p:grpSpPr>
          <a:xfrm>
            <a:off x="5274479" y="4703975"/>
            <a:ext cx="520700" cy="495300"/>
            <a:chOff x="2362200" y="5334000"/>
            <a:chExt cx="2044700" cy="4953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92835A-BBA6-400E-96FF-1FC820EECE8F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EB090D-651D-4A98-A774-FF8D2C09C2B6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5A55D2-B552-452B-B11C-F8C7471BF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B271F3-4654-4782-B6E3-AD76A90A6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ADCA03-30D3-431A-A710-4C592A4B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6D70F7-80B8-4F17-ADB6-4915479A819F}"/>
              </a:ext>
            </a:extLst>
          </p:cNvPr>
          <p:cNvCxnSpPr>
            <a:cxnSpLocks/>
          </p:cNvCxnSpPr>
          <p:nvPr/>
        </p:nvCxnSpPr>
        <p:spPr>
          <a:xfrm>
            <a:off x="5908752" y="4924910"/>
            <a:ext cx="6302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37D4DC-FBB8-442B-9D6B-BCB0E33B2995}"/>
              </a:ext>
            </a:extLst>
          </p:cNvPr>
          <p:cNvGrpSpPr/>
          <p:nvPr/>
        </p:nvGrpSpPr>
        <p:grpSpPr>
          <a:xfrm>
            <a:off x="6868193" y="4683749"/>
            <a:ext cx="468634" cy="482607"/>
            <a:chOff x="5627366" y="5181586"/>
            <a:chExt cx="609600" cy="1301771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FCFA8D3-B188-48AD-ACF4-79E9BFB71E2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04C071-6021-4C7B-8569-DB7AFD62353A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3917BD-5959-4390-8A1B-E21D24266559}"/>
              </a:ext>
            </a:extLst>
          </p:cNvPr>
          <p:cNvSpPr txBox="1"/>
          <p:nvPr/>
        </p:nvSpPr>
        <p:spPr>
          <a:xfrm>
            <a:off x="4717043" y="5404248"/>
            <a:ext cx="377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Phase &lt; 0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Inductive region</a:t>
            </a:r>
            <a:r>
              <a:rPr lang="en-US" sz="2000" dirty="0">
                <a:latin typeface="+mj-lt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3BB27C-DED4-4848-B234-AD24698E3F2D}"/>
                  </a:ext>
                </a:extLst>
              </p:cNvPr>
              <p:cNvSpPr txBox="1"/>
              <p:nvPr/>
            </p:nvSpPr>
            <p:spPr>
              <a:xfrm>
                <a:off x="4918599" y="5925994"/>
                <a:ext cx="3779183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 Inductive region </a:t>
                </a:r>
                <a:r>
                  <a:rPr lang="en-US" sz="2000" dirty="0"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3BB27C-DED4-4848-B234-AD24698E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599" y="5925994"/>
                <a:ext cx="3779183" cy="423770"/>
              </a:xfrm>
              <a:prstGeom prst="rect">
                <a:avLst/>
              </a:prstGeom>
              <a:blipFill>
                <a:blip r:embed="rId6"/>
                <a:stretch>
                  <a:fillRect l="-806" t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00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Zero Voltage Switching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001E7-62A7-40F6-A008-7BE314274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2"/>
          <a:stretch/>
        </p:blipFill>
        <p:spPr>
          <a:xfrm>
            <a:off x="530796" y="1691218"/>
            <a:ext cx="5921056" cy="2745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7789A-D6EA-419B-AEA1-86A93E9B6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5"/>
          <a:stretch/>
        </p:blipFill>
        <p:spPr>
          <a:xfrm>
            <a:off x="6451852" y="1052727"/>
            <a:ext cx="4927348" cy="4022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363858-3918-4127-98CE-99AFAEDEBBD2}"/>
              </a:ext>
            </a:extLst>
          </p:cNvPr>
          <p:cNvSpPr/>
          <p:nvPr/>
        </p:nvSpPr>
        <p:spPr>
          <a:xfrm>
            <a:off x="530796" y="5318726"/>
            <a:ext cx="11508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sym typeface="Wingdings" panose="05000000000000000000" pitchFamily="2" charset="2"/>
              </a:rPr>
              <a:t>Inductive region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+mj-lt"/>
              </a:rPr>
              <a:t>The capacitance of the switches discharges by the load current during dead time. </a:t>
            </a:r>
          </a:p>
        </p:txBody>
      </p:sp>
    </p:spTree>
    <p:extLst>
      <p:ext uri="{BB962C8B-B14F-4D97-AF65-F5344CB8AC3E}">
        <p14:creationId xmlns:p14="http://schemas.microsoft.com/office/powerpoint/2010/main" val="40874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Bifurcation Phenomenon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FA64E-7898-4623-8C66-BB4864B58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8" r="14492"/>
          <a:stretch/>
        </p:blipFill>
        <p:spPr>
          <a:xfrm>
            <a:off x="215905" y="1110288"/>
            <a:ext cx="4140568" cy="3793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1B2CA-A383-44AC-8BF5-AB730F715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0" r="4740"/>
          <a:stretch/>
        </p:blipFill>
        <p:spPr>
          <a:xfrm>
            <a:off x="7515636" y="1253878"/>
            <a:ext cx="4460634" cy="3650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78DE-525C-4388-B25B-3AF09E8F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512" y="4412468"/>
            <a:ext cx="3133725" cy="1304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0985D-C6EC-4EA8-B977-FC8AE4DF419E}"/>
              </a:ext>
            </a:extLst>
          </p:cNvPr>
          <p:cNvSpPr txBox="1"/>
          <p:nvPr/>
        </p:nvSpPr>
        <p:spPr>
          <a:xfrm>
            <a:off x="4441039" y="3031005"/>
            <a:ext cx="3147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Make control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Decrease efficiency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03978-D9DA-4BB2-A054-150BDC2250FD}"/>
              </a:ext>
            </a:extLst>
          </p:cNvPr>
          <p:cNvSpPr txBox="1"/>
          <p:nvPr/>
        </p:nvSpPr>
        <p:spPr>
          <a:xfrm>
            <a:off x="5114112" y="1476723"/>
            <a:ext cx="160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Double-peak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7C5F98-E843-4FE9-82B9-F2FA7293C052}"/>
              </a:ext>
            </a:extLst>
          </p:cNvPr>
          <p:cNvCxnSpPr>
            <a:cxnSpLocks/>
          </p:cNvCxnSpPr>
          <p:nvPr/>
        </p:nvCxnSpPr>
        <p:spPr>
          <a:xfrm>
            <a:off x="5915793" y="1876833"/>
            <a:ext cx="0" cy="29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/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trike="sngStrike">
                            <a:latin typeface="+mj-lt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+mj-lt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+mj-lt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i="1" strike="sngStrike">
                        <a:latin typeface="+mj-lt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i="1" strike="sngStrike">
                            <a:latin typeface="+mj-lt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+mj-lt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+mj-lt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strike="sngStrike" dirty="0">
                    <a:latin typeface="+mj-lt"/>
                    <a:sym typeface="Wingdings" panose="05000000000000000000" pitchFamily="2" charset="2"/>
                  </a:rPr>
                  <a:t> Inductive region</a:t>
                </a:r>
                <a:r>
                  <a:rPr lang="en-US" sz="2000" strike="sngStrike" dirty="0"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blipFill>
                <a:blip r:embed="rId5"/>
                <a:stretch>
                  <a:fillRect l="-1006" t="-8696" r="-80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6BD8D3-C315-4504-A646-13105D67470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15793" y="2700713"/>
            <a:ext cx="0" cy="33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94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Multifrequency IPT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Inductive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70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Compensation Topologies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4B9E8-CBC3-4DCB-B895-24A870A3E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1" t="4374" r="50433" b="55759"/>
          <a:stretch/>
        </p:blipFill>
        <p:spPr>
          <a:xfrm>
            <a:off x="2895600" y="1041333"/>
            <a:ext cx="1811503" cy="752609"/>
          </a:xfrm>
          <a:prstGeom prst="rect">
            <a:avLst/>
          </a:prstGeom>
        </p:spPr>
      </p:pic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7E1741D4-83FA-461D-90D6-1F1F80503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330304"/>
              </p:ext>
            </p:extLst>
          </p:nvPr>
        </p:nvGraphicFramePr>
        <p:xfrm>
          <a:off x="380999" y="1858330"/>
          <a:ext cx="11201400" cy="449040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240280">
                  <a:extLst>
                    <a:ext uri="{9D8B030D-6E8A-4147-A177-3AD203B41FA5}">
                      <a16:colId xmlns:a16="http://schemas.microsoft.com/office/drawing/2014/main" val="3979166851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4204663831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908892991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9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Series-Series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Series-</a:t>
                      </a:r>
                      <a:r>
                        <a:rPr lang="tr-TR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Parallel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Parallel-Parallel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Parallel</a:t>
                      </a:r>
                      <a:r>
                        <a:rPr lang="tr-TR" sz="16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-Series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14320"/>
                  </a:ext>
                </a:extLst>
              </a:tr>
              <a:tr h="44904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Tx</a:t>
                      </a:r>
                      <a:r>
                        <a:rPr lang="tr-TR" sz="1600" b="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side</a:t>
                      </a:r>
                      <a:r>
                        <a:rPr lang="tr-TR" sz="1600" b="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Capacitor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Large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Large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Small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Small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08539"/>
                  </a:ext>
                </a:extLst>
              </a:tr>
              <a:tr h="44904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Rx</a:t>
                      </a:r>
                      <a:r>
                        <a:rPr lang="tr-TR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baseline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side</a:t>
                      </a:r>
                      <a:r>
                        <a:rPr lang="tr-TR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baseline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Capacitor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Small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Small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808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No-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load</a:t>
                      </a: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Operation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1" kern="1200" dirty="0">
                          <a:solidFill>
                            <a:srgbClr val="C20024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lang="en-US" sz="1600" b="1" kern="1200" dirty="0">
                        <a:solidFill>
                          <a:srgbClr val="C20024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808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</a:t>
                      </a:r>
                      <a:r>
                        <a:rPr lang="tr-TR" sz="105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Load</a:t>
                      </a: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Independent</a:t>
                      </a:r>
                      <a:endParaRPr lang="en-US" sz="1600" b="1" kern="12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808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</a:t>
                      </a:r>
                      <a:r>
                        <a:rPr lang="tr-TR" sz="105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Coupling</a:t>
                      </a: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Independent</a:t>
                      </a:r>
                      <a:endParaRPr lang="en-US" sz="1600" b="1" kern="12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04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Source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Type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39559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E1FD7BF1-2319-4F95-90B9-252C1DA9A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71" t="50842" r="4929" b="12835"/>
          <a:stretch/>
        </p:blipFill>
        <p:spPr>
          <a:xfrm>
            <a:off x="2540000" y="-933182"/>
            <a:ext cx="1811503" cy="692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E2E890-D63C-460B-BF1A-7ED8BDD55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56" t="6318" r="5363" b="57636"/>
          <a:stretch/>
        </p:blipFill>
        <p:spPr>
          <a:xfrm>
            <a:off x="2540000" y="-1847582"/>
            <a:ext cx="1811503" cy="6940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6306D4-A4F1-4ABB-88CD-D9DD8D655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2" t="51550" r="48844" b="10355"/>
          <a:stretch/>
        </p:blipFill>
        <p:spPr>
          <a:xfrm>
            <a:off x="2540000" y="-20324"/>
            <a:ext cx="1811503" cy="6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-1" y="263332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3600" b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Slip Rings and Brushless Exciters</a:t>
            </a:r>
          </a:p>
        </p:txBody>
      </p:sp>
      <p:graphicFrame>
        <p:nvGraphicFramePr>
          <p:cNvPr id="10" name="Tablo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8440"/>
              </p:ext>
            </p:extLst>
          </p:nvPr>
        </p:nvGraphicFramePr>
        <p:xfrm>
          <a:off x="114322" y="3087128"/>
          <a:ext cx="11747710" cy="335607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261472">
                  <a:extLst>
                    <a:ext uri="{9D8B030D-6E8A-4147-A177-3AD203B41FA5}">
                      <a16:colId xmlns:a16="http://schemas.microsoft.com/office/drawing/2014/main" val="1346068359"/>
                    </a:ext>
                  </a:extLst>
                </a:gridCol>
                <a:gridCol w="4001549">
                  <a:extLst>
                    <a:ext uri="{9D8B030D-6E8A-4147-A177-3AD203B41FA5}">
                      <a16:colId xmlns:a16="http://schemas.microsoft.com/office/drawing/2014/main" val="3870531417"/>
                    </a:ext>
                  </a:extLst>
                </a:gridCol>
                <a:gridCol w="3237777">
                  <a:extLst>
                    <a:ext uri="{9D8B030D-6E8A-4147-A177-3AD203B41FA5}">
                      <a16:colId xmlns:a16="http://schemas.microsoft.com/office/drawing/2014/main" val="3845920342"/>
                    </a:ext>
                  </a:extLst>
                </a:gridCol>
                <a:gridCol w="3246912">
                  <a:extLst>
                    <a:ext uri="{9D8B030D-6E8A-4147-A177-3AD203B41FA5}">
                      <a16:colId xmlns:a16="http://schemas.microsoft.com/office/drawing/2014/main" val="472139138"/>
                    </a:ext>
                  </a:extLst>
                </a:gridCol>
              </a:tblGrid>
              <a:tr h="39709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Slip Rings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Brushless</a:t>
                      </a:r>
                      <a:r>
                        <a:rPr lang="tr-TR" sz="18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Exciters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IPT</a:t>
                      </a:r>
                      <a:r>
                        <a:rPr lang="tr-TR" sz="18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Slip Ring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2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Merits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Inexpensive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High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electrical</a:t>
                      </a:r>
                      <a:r>
                        <a:rPr lang="tr-TR" sz="18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efficiency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No</a:t>
                      </a:r>
                      <a:r>
                        <a:rPr lang="tr-TR" sz="18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physical</a:t>
                      </a:r>
                      <a:r>
                        <a:rPr lang="tr-TR" sz="18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connection</a:t>
                      </a:r>
                      <a:endParaRPr lang="tr-TR" sz="1800" b="0" kern="1200" baseline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Reliable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>
                          <a:solidFill>
                            <a:srgbClr val="00B05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No</a:t>
                      </a:r>
                      <a:r>
                        <a:rPr lang="tr-TR" sz="1800" b="0" kern="1200" baseline="0" dirty="0">
                          <a:solidFill>
                            <a:srgbClr val="00B05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rgbClr val="00B05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friction</a:t>
                      </a:r>
                      <a:r>
                        <a:rPr lang="tr-TR" sz="1800" b="0" kern="1200" baseline="0" dirty="0">
                          <a:solidFill>
                            <a:srgbClr val="00B05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rgbClr val="00B05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wear</a:t>
                      </a:r>
                      <a:endParaRPr lang="tr-TR" sz="1800" b="0" kern="1200" baseline="0" dirty="0">
                        <a:solidFill>
                          <a:srgbClr val="00B05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baseline="0" dirty="0">
                          <a:solidFill>
                            <a:srgbClr val="00B05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No </a:t>
                      </a:r>
                      <a:r>
                        <a:rPr lang="tr-TR" sz="1800" b="0" kern="1200" baseline="0" dirty="0" err="1">
                          <a:solidFill>
                            <a:srgbClr val="00B05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speed</a:t>
                      </a:r>
                      <a:r>
                        <a:rPr lang="tr-TR" sz="1800" b="0" kern="1200" baseline="0" dirty="0">
                          <a:solidFill>
                            <a:srgbClr val="00B05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rgbClr val="00B05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limitation</a:t>
                      </a:r>
                      <a:endParaRPr lang="tr-TR" sz="1800" b="0" kern="1200" baseline="0" dirty="0">
                        <a:solidFill>
                          <a:srgbClr val="00B05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High </a:t>
                      </a: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efficiency</a:t>
                      </a:r>
                      <a:endParaRPr lang="tr-TR" sz="1800" b="0" kern="1200" baseline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Reliable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0595"/>
                  </a:ext>
                </a:extLst>
              </a:tr>
              <a:tr h="14936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Challenges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Prone</a:t>
                      </a:r>
                      <a:r>
                        <a:rPr lang="tr-TR" sz="1800" b="0" kern="1200" baseline="0" dirty="0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to</a:t>
                      </a:r>
                      <a:r>
                        <a:rPr lang="tr-TR" sz="1800" b="0" kern="1200" baseline="0" dirty="0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failure</a:t>
                      </a:r>
                      <a:r>
                        <a:rPr lang="tr-TR" sz="1800" b="0" kern="1200" baseline="0" dirty="0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due</a:t>
                      </a:r>
                      <a:r>
                        <a:rPr lang="tr-TR" sz="1800" b="0" kern="1200" baseline="0" dirty="0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friction</a:t>
                      </a:r>
                      <a:r>
                        <a:rPr lang="tr-TR" sz="1800" b="0" kern="1200" baseline="0" dirty="0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wear</a:t>
                      </a:r>
                      <a:r>
                        <a:rPr lang="tr-TR" sz="1800" b="0" kern="1200" baseline="0" dirty="0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Regular</a:t>
                      </a:r>
                      <a:r>
                        <a:rPr lang="tr-TR" sz="18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brush</a:t>
                      </a:r>
                      <a:r>
                        <a:rPr lang="tr-TR" sz="18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replacement</a:t>
                      </a:r>
                      <a:r>
                        <a:rPr lang="tr-TR" sz="18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Regular</a:t>
                      </a:r>
                      <a:r>
                        <a:rPr lang="tr-TR" sz="18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maintanence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Problematic</a:t>
                      </a:r>
                      <a:r>
                        <a:rPr lang="tr-TR" sz="1800" b="0" kern="1200" baseline="0" dirty="0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at </a:t>
                      </a:r>
                      <a:r>
                        <a:rPr lang="tr-TR" sz="1800" b="0" kern="1200" baseline="0" dirty="0" err="1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low</a:t>
                      </a:r>
                      <a:r>
                        <a:rPr lang="tr-TR" sz="1800" b="0" kern="1200" baseline="0" dirty="0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rotational</a:t>
                      </a:r>
                      <a:r>
                        <a:rPr lang="tr-TR" sz="1800" b="0" kern="1200" baseline="0" dirty="0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baseline="0" dirty="0" err="1">
                          <a:solidFill>
                            <a:srgbClr val="C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speed</a:t>
                      </a:r>
                      <a:endParaRPr lang="tr-TR" sz="1800" b="0" kern="1200" baseline="0" dirty="0">
                        <a:solidFill>
                          <a:srgbClr val="C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Expensive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Expensive</a:t>
                      </a:r>
                      <a:endParaRPr lang="tr-TR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Complex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717190"/>
                  </a:ext>
                </a:extLst>
              </a:tr>
            </a:tbl>
          </a:graphicData>
        </a:graphic>
      </p:graphicFrame>
      <p:pic>
        <p:nvPicPr>
          <p:cNvPr id="17" name="Resi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30" y="1002167"/>
            <a:ext cx="1971137" cy="1971137"/>
          </a:xfrm>
          <a:prstGeom prst="rect">
            <a:avLst/>
          </a:prstGeom>
        </p:spPr>
      </p:pic>
      <p:pic>
        <p:nvPicPr>
          <p:cNvPr id="18" name="Picture 2" descr="https://3.imimg.com/data3/QX/SU/MY-5187168/brushless-exciters-500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91" y="1177732"/>
            <a:ext cx="2922690" cy="16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Resi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651" y="944029"/>
            <a:ext cx="2026146" cy="18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r-TR" b="1" dirty="0">
                <a:solidFill>
                  <a:srgbClr val="C00000"/>
                </a:solidFill>
                <a:cs typeface="Arial" panose="020B0604020202020204" pitchFamily="34" charset="0"/>
              </a:rPr>
              <a:t>Aim of Study</a:t>
            </a:r>
            <a:endParaRPr lang="en-US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Wireless</a:t>
            </a:r>
            <a:r>
              <a:rPr lang="tr-TR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Power Transfer System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Basics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Operations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DC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AC Motor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for field excitation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-1" y="263332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Inductive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Power Transfer System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endParaRPr lang="en-US" sz="36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22" y="1380475"/>
            <a:ext cx="2751578" cy="2517402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6343651" y="5080156"/>
            <a:ext cx="45320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Modular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employed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Reliablity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Fault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Tolerance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etin kutusu 13"/>
          <p:cNvSpPr txBox="1"/>
          <p:nvPr/>
        </p:nvSpPr>
        <p:spPr>
          <a:xfrm>
            <a:off x="6343651" y="4069217"/>
            <a:ext cx="5006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Receiver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DC-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7AA33-229E-4A86-B020-7C21E89F1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3" y="1380475"/>
            <a:ext cx="6104538" cy="46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939567" y="1495424"/>
            <a:ext cx="9809393" cy="4943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of Study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Inductive</a:t>
            </a:r>
            <a:r>
              <a:rPr lang="tr-T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Power Transfer </a:t>
            </a:r>
            <a:r>
              <a:rPr lang="tr-TR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tr-TR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odeling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erification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IPT System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514350" indent="-514350" algn="l" fontAlgn="auto">
              <a:spcAft>
                <a:spcPts val="0"/>
              </a:spcAft>
              <a:buFont typeface="+mj-lt"/>
              <a:buAutoNum type="arabicPeriod"/>
            </a:pP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-1" y="266700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3291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-1" y="263332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Inductive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Power Transfer System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Topologies</a:t>
            </a:r>
            <a:endParaRPr lang="en-US" sz="36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15" y="1301910"/>
            <a:ext cx="2600688" cy="128605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71" y="1408438"/>
            <a:ext cx="2600688" cy="114316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431" y="1440108"/>
            <a:ext cx="2600688" cy="1143160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975" y="1408438"/>
            <a:ext cx="2600688" cy="1133633"/>
          </a:xfrm>
          <a:prstGeom prst="rect">
            <a:avLst/>
          </a:prstGeom>
        </p:spPr>
      </p:pic>
      <p:graphicFrame>
        <p:nvGraphicFramePr>
          <p:cNvPr id="1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505012"/>
              </p:ext>
            </p:extLst>
          </p:nvPr>
        </p:nvGraphicFramePr>
        <p:xfrm>
          <a:off x="288419" y="3309343"/>
          <a:ext cx="11204500" cy="304341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240900">
                  <a:extLst>
                    <a:ext uri="{9D8B030D-6E8A-4147-A177-3AD203B41FA5}">
                      <a16:colId xmlns:a16="http://schemas.microsoft.com/office/drawing/2014/main" val="3979166851"/>
                    </a:ext>
                  </a:extLst>
                </a:gridCol>
                <a:gridCol w="2240900">
                  <a:extLst>
                    <a:ext uri="{9D8B030D-6E8A-4147-A177-3AD203B41FA5}">
                      <a16:colId xmlns:a16="http://schemas.microsoft.com/office/drawing/2014/main" val="4204663831"/>
                    </a:ext>
                  </a:extLst>
                </a:gridCol>
                <a:gridCol w="2240900">
                  <a:extLst>
                    <a:ext uri="{9D8B030D-6E8A-4147-A177-3AD203B41FA5}">
                      <a16:colId xmlns:a16="http://schemas.microsoft.com/office/drawing/2014/main" val="908892991"/>
                    </a:ext>
                  </a:extLst>
                </a:gridCol>
                <a:gridCol w="224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Series-Series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Series-</a:t>
                      </a:r>
                      <a:r>
                        <a:rPr lang="tr-TR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Parallel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Parallel-Parallel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Parallel</a:t>
                      </a:r>
                      <a:r>
                        <a:rPr lang="tr-TR" sz="16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-Series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7614320"/>
                  </a:ext>
                </a:extLst>
              </a:tr>
              <a:tr h="43477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Tx</a:t>
                      </a:r>
                      <a:r>
                        <a:rPr lang="tr-TR" sz="1600" b="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side</a:t>
                      </a:r>
                      <a:r>
                        <a:rPr lang="tr-TR" sz="1600" b="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Capacitor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Large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Large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Small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Small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4608539"/>
                  </a:ext>
                </a:extLst>
              </a:tr>
              <a:tr h="43477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Rx</a:t>
                      </a:r>
                      <a:r>
                        <a:rPr lang="tr-TR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baseline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side</a:t>
                      </a:r>
                      <a:r>
                        <a:rPr lang="tr-TR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baseline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Capacitor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Small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Small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7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No-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load</a:t>
                      </a: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Operation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1" kern="1200" dirty="0">
                          <a:solidFill>
                            <a:srgbClr val="C20024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lang="en-US" sz="1600" b="1" kern="1200" dirty="0">
                        <a:solidFill>
                          <a:srgbClr val="C20024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7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</a:t>
                      </a:r>
                      <a:r>
                        <a:rPr lang="tr-TR" sz="105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Load</a:t>
                      </a: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Independent</a:t>
                      </a:r>
                      <a:endParaRPr lang="en-US" sz="1600" b="1" kern="12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7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</a:t>
                      </a:r>
                      <a:r>
                        <a:rPr lang="tr-TR" sz="105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Coupling</a:t>
                      </a: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Independent</a:t>
                      </a:r>
                      <a:endParaRPr lang="en-US" sz="1600" b="1" kern="12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7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Source </a:t>
                      </a:r>
                      <a:r>
                        <a:rPr lang="tr-TR" sz="16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Type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239559"/>
                  </a:ext>
                </a:extLst>
              </a:tr>
            </a:tbl>
          </a:graphicData>
        </a:graphic>
      </p:graphicFrame>
      <p:sp>
        <p:nvSpPr>
          <p:cNvPr id="15" name="Metin kutusu 14"/>
          <p:cNvSpPr txBox="1"/>
          <p:nvPr/>
        </p:nvSpPr>
        <p:spPr>
          <a:xfrm>
            <a:off x="838899" y="2686191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Series-Series</a:t>
            </a:r>
            <a:endParaRPr lang="en-US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3768055" y="2684107"/>
            <a:ext cx="15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Series-</a:t>
            </a:r>
            <a:r>
              <a:rPr lang="tr-TR" dirty="0" err="1"/>
              <a:t>Parallel</a:t>
            </a:r>
            <a:endParaRPr lang="en-US" dirty="0"/>
          </a:p>
        </p:txBody>
      </p:sp>
      <p:sp>
        <p:nvSpPr>
          <p:cNvPr id="17" name="Metin kutusu 16"/>
          <p:cNvSpPr txBox="1"/>
          <p:nvPr/>
        </p:nvSpPr>
        <p:spPr>
          <a:xfrm>
            <a:off x="6754222" y="2671569"/>
            <a:ext cx="174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Parallel-Parallel</a:t>
            </a:r>
            <a:endParaRPr lang="en-US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9678682" y="2684107"/>
            <a:ext cx="15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Parallel</a:t>
            </a:r>
            <a:r>
              <a:rPr lang="tr-TR" dirty="0"/>
              <a:t>-Series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6DE79-3D0E-465F-B285-F4C71C2894A4}"/>
              </a:ext>
            </a:extLst>
          </p:cNvPr>
          <p:cNvSpPr/>
          <p:nvPr/>
        </p:nvSpPr>
        <p:spPr>
          <a:xfrm>
            <a:off x="2871787" y="3211502"/>
            <a:ext cx="1593320" cy="32390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064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12060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IPT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en-US" sz="36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40938F-14CC-46FA-8D34-6969D77602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76645"/>
              </p:ext>
            </p:extLst>
          </p:nvPr>
        </p:nvGraphicFramePr>
        <p:xfrm>
          <a:off x="1161499" y="824357"/>
          <a:ext cx="3628244" cy="1917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Acrobat Document" r:id="rId3" imgW="6991083" imgH="3695674" progId="AcroExch.Document.DC">
                  <p:embed/>
                </p:oleObj>
              </mc:Choice>
              <mc:Fallback>
                <p:oleObj name="Acrobat Document" r:id="rId3" imgW="6991083" imgH="369567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1499" y="824357"/>
                        <a:ext cx="3628244" cy="1917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4CD81C9-BD69-47CE-9BDD-99B0BB6C3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60" y="2742284"/>
            <a:ext cx="4361548" cy="3224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8BB33-1FCD-4021-802D-C36C35D22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242" y="2233981"/>
            <a:ext cx="5124170" cy="3727203"/>
          </a:xfrm>
          <a:prstGeom prst="rect">
            <a:avLst/>
          </a:prstGeom>
        </p:spPr>
      </p:pic>
      <p:sp>
        <p:nvSpPr>
          <p:cNvPr id="19" name="Metin kutusu 15">
            <a:extLst>
              <a:ext uri="{FF2B5EF4-FFF2-40B4-BE49-F238E27FC236}">
                <a16:creationId xmlns:a16="http://schemas.microsoft.com/office/drawing/2014/main" id="{18BCD37A-B89E-495A-A31A-1ADE277A4D59}"/>
              </a:ext>
            </a:extLst>
          </p:cNvPr>
          <p:cNvSpPr txBox="1"/>
          <p:nvPr/>
        </p:nvSpPr>
        <p:spPr>
          <a:xfrm>
            <a:off x="1835277" y="5967125"/>
            <a:ext cx="228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Leading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factor</a:t>
            </a:r>
            <a:endParaRPr lang="en-US" dirty="0"/>
          </a:p>
        </p:txBody>
      </p:sp>
      <p:sp>
        <p:nvSpPr>
          <p:cNvPr id="21" name="Metin kutusu 15">
            <a:extLst>
              <a:ext uri="{FF2B5EF4-FFF2-40B4-BE49-F238E27FC236}">
                <a16:creationId xmlns:a16="http://schemas.microsoft.com/office/drawing/2014/main" id="{8120521D-3E58-4760-812F-F1A714AC8CCC}"/>
              </a:ext>
            </a:extLst>
          </p:cNvPr>
          <p:cNvSpPr txBox="1"/>
          <p:nvPr/>
        </p:nvSpPr>
        <p:spPr>
          <a:xfrm>
            <a:off x="7519299" y="5961184"/>
            <a:ext cx="227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Lagging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factor</a:t>
            </a:r>
            <a:endParaRPr lang="en-US" dirty="0"/>
          </a:p>
        </p:txBody>
      </p:sp>
      <p:sp>
        <p:nvSpPr>
          <p:cNvPr id="22" name="Metin kutusu 14">
            <a:extLst>
              <a:ext uri="{FF2B5EF4-FFF2-40B4-BE49-F238E27FC236}">
                <a16:creationId xmlns:a16="http://schemas.microsoft.com/office/drawing/2014/main" id="{7E5769CC-5D6D-4584-ACD9-835C3699BC71}"/>
              </a:ext>
            </a:extLst>
          </p:cNvPr>
          <p:cNvSpPr txBox="1"/>
          <p:nvPr/>
        </p:nvSpPr>
        <p:spPr>
          <a:xfrm>
            <a:off x="5732078" y="1254424"/>
            <a:ext cx="58487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sz="2800" b="1" dirty="0">
                <a:solidFill>
                  <a:srgbClr val="C00000"/>
                </a:solidFill>
              </a:rPr>
              <a:t>ZVS</a:t>
            </a:r>
            <a:r>
              <a:rPr lang="tr-TR" dirty="0"/>
              <a:t> </a:t>
            </a:r>
            <a:r>
              <a:rPr lang="tr-TR" dirty="0" err="1"/>
              <a:t>operation</a:t>
            </a:r>
            <a:r>
              <a:rPr lang="tr-TR" dirty="0"/>
              <a:t>, </a:t>
            </a:r>
            <a:r>
              <a:rPr lang="tr-TR" sz="2800" b="1" dirty="0" err="1">
                <a:solidFill>
                  <a:srgbClr val="C00000"/>
                </a:solidFill>
              </a:rPr>
              <a:t>lagging</a:t>
            </a:r>
            <a:r>
              <a:rPr lang="tr-TR" sz="2800" b="1" dirty="0">
                <a:solidFill>
                  <a:srgbClr val="C00000"/>
                </a:solidFill>
              </a:rPr>
              <a:t> </a:t>
            </a:r>
            <a:r>
              <a:rPr lang="tr-TR" sz="2800" b="1" dirty="0" err="1">
                <a:solidFill>
                  <a:srgbClr val="C00000"/>
                </a:solidFill>
              </a:rPr>
              <a:t>power</a:t>
            </a:r>
            <a:r>
              <a:rPr lang="tr-TR" sz="2800" b="1" dirty="0">
                <a:solidFill>
                  <a:srgbClr val="C00000"/>
                </a:solidFill>
              </a:rPr>
              <a:t> </a:t>
            </a:r>
            <a:r>
              <a:rPr lang="tr-TR" sz="2800" b="1" dirty="0" err="1">
                <a:solidFill>
                  <a:srgbClr val="C00000"/>
                </a:solidFill>
              </a:rPr>
              <a:t>factor</a:t>
            </a:r>
            <a:r>
              <a:rPr lang="tr-TR" sz="2800" b="1" dirty="0">
                <a:solidFill>
                  <a:srgbClr val="C00000"/>
                </a:solidFill>
              </a:rPr>
              <a:t> </a:t>
            </a:r>
            <a:endParaRPr lang="tr-TR" sz="2400" b="1" dirty="0">
              <a:solidFill>
                <a:srgbClr val="C00000"/>
              </a:solidFill>
            </a:endParaRPr>
          </a:p>
          <a:p>
            <a:pPr algn="ctr"/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achieved</a:t>
            </a:r>
            <a:r>
              <a:rPr lang="tr-TR" dirty="0"/>
              <a:t>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4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-71948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Bifurcation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Phemonemon</a:t>
            </a:r>
            <a:endParaRPr lang="en-US" sz="36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376553-D38E-41EB-8322-E5AE340B5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10" y="3329790"/>
            <a:ext cx="5349348" cy="2955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38B11-3B49-4800-85E4-A9B9845E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67" y="3329790"/>
            <a:ext cx="5349348" cy="2945933"/>
          </a:xfrm>
          <a:prstGeom prst="rect">
            <a:avLst/>
          </a:prstGeom>
        </p:spPr>
      </p:pic>
      <p:sp>
        <p:nvSpPr>
          <p:cNvPr id="11" name="Metin kutusu 14">
            <a:extLst>
              <a:ext uri="{FF2B5EF4-FFF2-40B4-BE49-F238E27FC236}">
                <a16:creationId xmlns:a16="http://schemas.microsoft.com/office/drawing/2014/main" id="{63AAD13E-8632-4917-8BF1-356745944426}"/>
              </a:ext>
            </a:extLst>
          </p:cNvPr>
          <p:cNvSpPr txBox="1"/>
          <p:nvPr/>
        </p:nvSpPr>
        <p:spPr>
          <a:xfrm>
            <a:off x="6206068" y="1504081"/>
            <a:ext cx="5605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Under </a:t>
            </a:r>
            <a:r>
              <a:rPr lang="tr-TR" sz="2400" dirty="0" err="1"/>
              <a:t>bifurcation</a:t>
            </a:r>
            <a:r>
              <a:rPr lang="tr-TR" sz="2400" dirty="0"/>
              <a:t>, </a:t>
            </a:r>
            <a:r>
              <a:rPr lang="tr-TR" sz="2400" dirty="0" err="1"/>
              <a:t>operation</a:t>
            </a:r>
            <a:r>
              <a:rPr lang="tr-TR" sz="2400" dirty="0"/>
              <a:t> </a:t>
            </a:r>
            <a:r>
              <a:rPr lang="tr-TR" sz="2400" dirty="0" err="1"/>
              <a:t>above</a:t>
            </a:r>
            <a:r>
              <a:rPr lang="tr-TR" sz="2400" dirty="0"/>
              <a:t> </a:t>
            </a:r>
            <a:r>
              <a:rPr lang="tr-TR" sz="2400" dirty="0" err="1"/>
              <a:t>resonant</a:t>
            </a:r>
            <a:r>
              <a:rPr lang="tr-TR" sz="2400" dirty="0"/>
              <a:t> </a:t>
            </a:r>
            <a:r>
              <a:rPr lang="tr-TR" sz="2400" dirty="0" err="1"/>
              <a:t>frequency</a:t>
            </a:r>
            <a:r>
              <a:rPr lang="tr-TR" sz="2400" dirty="0"/>
              <a:t> </a:t>
            </a:r>
            <a:r>
              <a:rPr lang="tr-TR" sz="2400" dirty="0" err="1"/>
              <a:t>doesn’t</a:t>
            </a:r>
            <a:r>
              <a:rPr lang="tr-TR" sz="2400" dirty="0"/>
              <a:t> </a:t>
            </a:r>
            <a:r>
              <a:rPr lang="tr-TR" sz="2400" dirty="0" err="1"/>
              <a:t>guarentee</a:t>
            </a:r>
            <a:r>
              <a:rPr lang="tr-TR" sz="2400" dirty="0"/>
              <a:t> ZVS </a:t>
            </a:r>
            <a:r>
              <a:rPr lang="tr-TR" sz="2400" dirty="0" err="1"/>
              <a:t>operation</a:t>
            </a:r>
            <a:r>
              <a:rPr lang="tr-TR" sz="2400" dirty="0"/>
              <a:t>! </a:t>
            </a:r>
            <a:endParaRPr lang="en-US" sz="2400" dirty="0"/>
          </a:p>
        </p:txBody>
      </p:sp>
      <p:sp>
        <p:nvSpPr>
          <p:cNvPr id="12" name="Metin kutusu 15">
            <a:extLst>
              <a:ext uri="{FF2B5EF4-FFF2-40B4-BE49-F238E27FC236}">
                <a16:creationId xmlns:a16="http://schemas.microsoft.com/office/drawing/2014/main" id="{3430B9CA-5058-4085-971A-0B0428105C74}"/>
              </a:ext>
            </a:extLst>
          </p:cNvPr>
          <p:cNvSpPr txBox="1"/>
          <p:nvPr/>
        </p:nvSpPr>
        <p:spPr>
          <a:xfrm>
            <a:off x="558140" y="3059668"/>
            <a:ext cx="492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Constant</a:t>
            </a:r>
            <a:r>
              <a:rPr lang="tr-TR" dirty="0"/>
              <a:t> </a:t>
            </a:r>
            <a:r>
              <a:rPr lang="tr-TR" dirty="0" err="1"/>
              <a:t>R</a:t>
            </a:r>
            <a:r>
              <a:rPr lang="tr-TR" sz="1400" dirty="0" err="1"/>
              <a:t>load</a:t>
            </a:r>
            <a:r>
              <a:rPr lang="tr-TR" sz="1400" dirty="0"/>
              <a:t> </a:t>
            </a:r>
            <a:r>
              <a:rPr lang="tr-TR" dirty="0"/>
              <a:t>- </a:t>
            </a:r>
            <a:r>
              <a:rPr lang="tr-TR" dirty="0" err="1"/>
              <a:t>Variable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coupling</a:t>
            </a:r>
            <a:r>
              <a:rPr lang="tr-TR" dirty="0"/>
              <a:t> (k)</a:t>
            </a:r>
            <a:endParaRPr lang="en-US" dirty="0"/>
          </a:p>
        </p:txBody>
      </p:sp>
      <p:sp>
        <p:nvSpPr>
          <p:cNvPr id="14" name="Metin kutusu 15">
            <a:extLst>
              <a:ext uri="{FF2B5EF4-FFF2-40B4-BE49-F238E27FC236}">
                <a16:creationId xmlns:a16="http://schemas.microsoft.com/office/drawing/2014/main" id="{9FE815AF-61E5-4400-A976-850BFDDD0EE6}"/>
              </a:ext>
            </a:extLst>
          </p:cNvPr>
          <p:cNvSpPr txBox="1"/>
          <p:nvPr/>
        </p:nvSpPr>
        <p:spPr>
          <a:xfrm>
            <a:off x="6548039" y="3059668"/>
            <a:ext cx="50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Constant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coupling</a:t>
            </a:r>
            <a:r>
              <a:rPr lang="tr-TR" dirty="0"/>
              <a:t> (k)-  </a:t>
            </a:r>
            <a:r>
              <a:rPr lang="tr-TR" dirty="0" err="1"/>
              <a:t>Variable</a:t>
            </a:r>
            <a:r>
              <a:rPr lang="tr-TR" dirty="0"/>
              <a:t> </a:t>
            </a:r>
            <a:r>
              <a:rPr lang="tr-TR" dirty="0" err="1"/>
              <a:t>R</a:t>
            </a:r>
            <a:r>
              <a:rPr lang="tr-TR" sz="1400" dirty="0" err="1"/>
              <a:t>load</a:t>
            </a:r>
            <a:r>
              <a:rPr lang="tr-TR" sz="1400" dirty="0"/>
              <a:t>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3EAE6-2094-425C-9972-F47CB6613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2" y="791237"/>
            <a:ext cx="6125126" cy="2225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4743A9-2AB7-4DDA-841E-3FF0028B03F9}"/>
                  </a:ext>
                </a:extLst>
              </p:cNvPr>
              <p:cNvSpPr txBox="1"/>
              <p:nvPr/>
            </p:nvSpPr>
            <p:spPr>
              <a:xfrm>
                <a:off x="3018910" y="2373818"/>
                <a:ext cx="1360629" cy="634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𝑇𝑥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𝑅𝑥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4743A9-2AB7-4DDA-841E-3FF0028B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910" y="2373818"/>
                <a:ext cx="1360629" cy="6348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39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-71948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IPT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</a:t>
            </a:r>
            <a:endParaRPr lang="en-US" sz="36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C3AFD-0870-4B01-B04F-07541166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415" y="793549"/>
            <a:ext cx="3841171" cy="2850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0A6E17-AB03-44AD-974B-5B32FBD6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372" y="793549"/>
            <a:ext cx="3838628" cy="2850746"/>
          </a:xfrm>
          <a:prstGeom prst="rect">
            <a:avLst/>
          </a:prstGeom>
        </p:spPr>
      </p:pic>
      <p:graphicFrame>
        <p:nvGraphicFramePr>
          <p:cNvPr id="13" name="Tablo 9">
            <a:extLst>
              <a:ext uri="{FF2B5EF4-FFF2-40B4-BE49-F238E27FC236}">
                <a16:creationId xmlns:a16="http://schemas.microsoft.com/office/drawing/2014/main" id="{50F71840-DE09-4FBC-B724-5203D99C4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7481"/>
              </p:ext>
            </p:extLst>
          </p:nvPr>
        </p:nvGraphicFramePr>
        <p:xfrm>
          <a:off x="208502" y="3684737"/>
          <a:ext cx="11603546" cy="270318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21903">
                  <a:extLst>
                    <a:ext uri="{9D8B030D-6E8A-4147-A177-3AD203B41FA5}">
                      <a16:colId xmlns:a16="http://schemas.microsoft.com/office/drawing/2014/main" val="1346068359"/>
                    </a:ext>
                  </a:extLst>
                </a:gridCol>
                <a:gridCol w="4613270">
                  <a:extLst>
                    <a:ext uri="{9D8B030D-6E8A-4147-A177-3AD203B41FA5}">
                      <a16:colId xmlns:a16="http://schemas.microsoft.com/office/drawing/2014/main" val="3870531417"/>
                    </a:ext>
                  </a:extLst>
                </a:gridCol>
                <a:gridCol w="5268373">
                  <a:extLst>
                    <a:ext uri="{9D8B030D-6E8A-4147-A177-3AD203B41FA5}">
                      <a16:colId xmlns:a16="http://schemas.microsoft.com/office/drawing/2014/main" val="3845920342"/>
                    </a:ext>
                  </a:extLst>
                </a:gridCol>
              </a:tblGrid>
              <a:tr h="352712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Same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Direction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(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Circular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Opposite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Direction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(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Proposed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Merits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Higher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intrinsic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quality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factor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Easier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to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manufacture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.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Significantly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reduced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Eddy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losses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on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shaft</a:t>
                      </a:r>
                      <a:endParaRPr lang="tr-TR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Allows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modular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structures</a:t>
                      </a:r>
                      <a:endParaRPr lang="tr-TR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Easy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mount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and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dismount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of IPT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coils</a:t>
                      </a:r>
                      <a:endParaRPr lang="tr-TR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0595"/>
                  </a:ext>
                </a:extLst>
              </a:tr>
              <a:tr h="132674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Challenges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tr-T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Eddy</a:t>
                      </a:r>
                      <a:r>
                        <a:rPr lang="tr-T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r>
                        <a:rPr lang="tr-T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</a:t>
                      </a:r>
                      <a:r>
                        <a:rPr lang="tr-T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rotating</a:t>
                      </a:r>
                      <a:r>
                        <a:rPr lang="tr-T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shaft</a:t>
                      </a:r>
                      <a:r>
                        <a:rPr lang="tr-T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Doesn’t</a:t>
                      </a:r>
                      <a:r>
                        <a:rPr lang="tr-T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allow</a:t>
                      </a:r>
                      <a:r>
                        <a:rPr lang="tr-T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modular</a:t>
                      </a:r>
                      <a:r>
                        <a:rPr lang="tr-T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coil</a:t>
                      </a:r>
                      <a:r>
                        <a:rPr lang="tr-T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structures</a:t>
                      </a:r>
                      <a:r>
                        <a:rPr lang="tr-T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Less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intrinsic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quality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factor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More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turns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for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same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inductance</a:t>
                      </a:r>
                      <a:endParaRPr lang="tr-TR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Harder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to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tr-TR" sz="18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manufacture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717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273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4252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(FHA)</a:t>
            </a:r>
            <a:endParaRPr lang="en-US" sz="36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C5CA2-0D44-4EA5-B110-D9B97596E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3" y="1056352"/>
            <a:ext cx="5272108" cy="19158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2A749D-CD29-4CA8-98AD-E71DC6951D0C}"/>
              </a:ext>
            </a:extLst>
          </p:cNvPr>
          <p:cNvSpPr/>
          <p:nvPr/>
        </p:nvSpPr>
        <p:spPr>
          <a:xfrm>
            <a:off x="650071" y="864694"/>
            <a:ext cx="2209800" cy="21859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847F6-4993-470F-AC2F-4C2C004C2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25" y="4157731"/>
            <a:ext cx="4831587" cy="169801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A04080-E096-4CC4-9790-DF9BC65992C3}"/>
              </a:ext>
            </a:extLst>
          </p:cNvPr>
          <p:cNvCxnSpPr>
            <a:cxnSpLocks/>
          </p:cNvCxnSpPr>
          <p:nvPr/>
        </p:nvCxnSpPr>
        <p:spPr>
          <a:xfrm>
            <a:off x="929640" y="3050692"/>
            <a:ext cx="433493" cy="202930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F97663-7E82-4340-996D-2F0D0985CBE6}"/>
                  </a:ext>
                </a:extLst>
              </p:cNvPr>
              <p:cNvSpPr txBox="1"/>
              <p:nvPr/>
            </p:nvSpPr>
            <p:spPr>
              <a:xfrm>
                <a:off x="1264678" y="3682932"/>
                <a:ext cx="2141548" cy="435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tr-T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sSub>
                      <m:sSub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 sz="20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m:rPr>
                        <m:sty m:val="p"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tr-T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tr-T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sz="2000" i="1" dirty="0"/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F97663-7E82-4340-996D-2F0D0985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678" y="3682932"/>
                <a:ext cx="2141548" cy="435568"/>
              </a:xfrm>
              <a:prstGeom prst="rect">
                <a:avLst/>
              </a:prstGeom>
              <a:blipFill>
                <a:blip r:embed="rId4"/>
                <a:stretch>
                  <a:fillRect l="-3977" b="-97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1CB07A5-E21A-441A-8617-0FA24495199C}"/>
              </a:ext>
            </a:extLst>
          </p:cNvPr>
          <p:cNvSpPr/>
          <p:nvPr/>
        </p:nvSpPr>
        <p:spPr>
          <a:xfrm>
            <a:off x="4247231" y="1100319"/>
            <a:ext cx="1674948" cy="17154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 flipH="1">
            <a:off x="5267150" y="2815742"/>
            <a:ext cx="420677" cy="209492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AA5CFA-42A6-4506-AB6D-CA05ABAF4692}"/>
                  </a:ext>
                </a:extLst>
              </p:cNvPr>
              <p:cNvSpPr txBox="1"/>
              <p:nvPr/>
            </p:nvSpPr>
            <p:spPr>
              <a:xfrm>
                <a:off x="3609842" y="3278634"/>
                <a:ext cx="1755545" cy="436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tr-TR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 sz="2000" b="0" i="0" smtClean="0">
                            <a:latin typeface="Cambria Math" panose="02040503050406030204" pitchFamily="18" charset="0"/>
                          </a:rPr>
                          <m:t>equ</m:t>
                        </m:r>
                      </m:sub>
                    </m:sSub>
                    <m:r>
                      <a:rPr lang="tr-TR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tr-T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tr-TR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 sz="2000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</m:oMath>
                </a14:m>
                <a:endParaRPr lang="tr-TR" sz="20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AA5CFA-42A6-4506-AB6D-CA05ABAF4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842" y="3278634"/>
                <a:ext cx="1755545" cy="436851"/>
              </a:xfrm>
              <a:prstGeom prst="rect">
                <a:avLst/>
              </a:prstGeom>
              <a:blipFill>
                <a:blip r:embed="rId5"/>
                <a:stretch>
                  <a:fillRect l="-1389" t="-1408" r="-2778" b="-1126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22E995E-0C10-4E79-9CD7-09A28CAAC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378" y="1284125"/>
            <a:ext cx="5848702" cy="438652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8F650C-8BBA-4D49-A633-496D39EB1F77}"/>
              </a:ext>
            </a:extLst>
          </p:cNvPr>
          <p:cNvCxnSpPr>
            <a:cxnSpLocks/>
          </p:cNvCxnSpPr>
          <p:nvPr/>
        </p:nvCxnSpPr>
        <p:spPr>
          <a:xfrm>
            <a:off x="7552267" y="2133600"/>
            <a:ext cx="0" cy="3048000"/>
          </a:xfrm>
          <a:prstGeom prst="line">
            <a:avLst/>
          </a:prstGeom>
          <a:ln w="1905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97A2EA-4367-4692-8952-5CCFD576D920}"/>
              </a:ext>
            </a:extLst>
          </p:cNvPr>
          <p:cNvCxnSpPr>
            <a:cxnSpLocks/>
          </p:cNvCxnSpPr>
          <p:nvPr/>
        </p:nvCxnSpPr>
        <p:spPr>
          <a:xfrm>
            <a:off x="9390592" y="3863204"/>
            <a:ext cx="0" cy="1318396"/>
          </a:xfrm>
          <a:prstGeom prst="line">
            <a:avLst/>
          </a:prstGeom>
          <a:ln w="1905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1DD7DF8-60F9-4FEA-9ED0-9D15AC05F1FA}"/>
              </a:ext>
            </a:extLst>
          </p:cNvPr>
          <p:cNvCxnSpPr>
            <a:cxnSpLocks/>
          </p:cNvCxnSpPr>
          <p:nvPr/>
        </p:nvCxnSpPr>
        <p:spPr>
          <a:xfrm>
            <a:off x="11200342" y="4188619"/>
            <a:ext cx="0" cy="992981"/>
          </a:xfrm>
          <a:prstGeom prst="line">
            <a:avLst/>
          </a:prstGeom>
          <a:ln w="1905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10BDA2-42BF-4658-BF47-B042E735ACB1}"/>
              </a:ext>
            </a:extLst>
          </p:cNvPr>
          <p:cNvCxnSpPr>
            <a:cxnSpLocks/>
          </p:cNvCxnSpPr>
          <p:nvPr/>
        </p:nvCxnSpPr>
        <p:spPr>
          <a:xfrm>
            <a:off x="6953250" y="2129502"/>
            <a:ext cx="599017" cy="0"/>
          </a:xfrm>
          <a:prstGeom prst="line">
            <a:avLst/>
          </a:prstGeom>
          <a:ln w="1905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E2F670-72E0-474D-A7B7-4EF13EBCC288}"/>
              </a:ext>
            </a:extLst>
          </p:cNvPr>
          <p:cNvCxnSpPr>
            <a:cxnSpLocks/>
          </p:cNvCxnSpPr>
          <p:nvPr/>
        </p:nvCxnSpPr>
        <p:spPr>
          <a:xfrm>
            <a:off x="6953250" y="3863204"/>
            <a:ext cx="2437342" cy="0"/>
          </a:xfrm>
          <a:prstGeom prst="line">
            <a:avLst/>
          </a:prstGeom>
          <a:ln w="1905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55C298-18B1-44AA-BBA8-37BE8BCA7C0D}"/>
              </a:ext>
            </a:extLst>
          </p:cNvPr>
          <p:cNvCxnSpPr>
            <a:cxnSpLocks/>
          </p:cNvCxnSpPr>
          <p:nvPr/>
        </p:nvCxnSpPr>
        <p:spPr>
          <a:xfrm>
            <a:off x="6953250" y="4188619"/>
            <a:ext cx="4247092" cy="1"/>
          </a:xfrm>
          <a:prstGeom prst="line">
            <a:avLst/>
          </a:prstGeom>
          <a:ln w="1905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8CC4FC7-DC31-4B30-B59E-F8D2A1840724}"/>
              </a:ext>
            </a:extLst>
          </p:cNvPr>
          <p:cNvSpPr txBox="1"/>
          <p:nvPr/>
        </p:nvSpPr>
        <p:spPr>
          <a:xfrm>
            <a:off x="7341312" y="1717064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1.3 </a:t>
            </a:r>
            <a:r>
              <a:rPr lang="tr-TR" dirty="0" err="1"/>
              <a:t>dB</a:t>
            </a:r>
            <a:endParaRPr lang="tr-T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C19A87-79FE-4B0A-9697-B4FFFE0ECAFD}"/>
              </a:ext>
            </a:extLst>
          </p:cNvPr>
          <p:cNvSpPr txBox="1"/>
          <p:nvPr/>
        </p:nvSpPr>
        <p:spPr>
          <a:xfrm>
            <a:off x="9076796" y="3429000"/>
            <a:ext cx="97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-27.5 </a:t>
            </a:r>
            <a:r>
              <a:rPr lang="tr-TR" dirty="0" err="1"/>
              <a:t>dB</a:t>
            </a:r>
            <a:endParaRPr lang="tr-TR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A9977E-DE00-494C-8292-071617888D83}"/>
              </a:ext>
            </a:extLst>
          </p:cNvPr>
          <p:cNvSpPr txBox="1"/>
          <p:nvPr/>
        </p:nvSpPr>
        <p:spPr>
          <a:xfrm>
            <a:off x="10525691" y="3716050"/>
            <a:ext cx="96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-33.5 </a:t>
            </a:r>
            <a:r>
              <a:rPr lang="tr-TR" dirty="0" err="1"/>
              <a:t>dB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35264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-71948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Series-Series IPT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</a:t>
            </a:r>
            <a:endParaRPr lang="en-US" sz="36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847F6-4993-470F-AC2F-4C2C004C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1" y="807055"/>
            <a:ext cx="6310875" cy="2217902"/>
          </a:xfrm>
          <a:prstGeom prst="rect">
            <a:avLst/>
          </a:prstGeom>
        </p:spPr>
      </p:pic>
      <p:cxnSp>
        <p:nvCxnSpPr>
          <p:cNvPr id="3" name="Dirsek Bağlayıcısı 2"/>
          <p:cNvCxnSpPr/>
          <p:nvPr/>
        </p:nvCxnSpPr>
        <p:spPr>
          <a:xfrm rot="5400000" flipH="1" flipV="1">
            <a:off x="753350" y="2514860"/>
            <a:ext cx="1082177" cy="310391"/>
          </a:xfrm>
          <a:prstGeom prst="bentConnector3">
            <a:avLst>
              <a:gd name="adj1" fmla="val 99508"/>
            </a:avLst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266700" y="3391321"/>
                <a:ext cx="6297750" cy="827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𝑇𝑥</m:t>
                              </m:r>
                            </m:sub>
                          </m:sSub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𝑅𝑥</m:t>
                                  </m:r>
                                </m:sub>
                              </m:sSub>
                            </m:den>
                          </m:f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𝑅𝑥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𝑅𝑥</m:t>
                                  </m:r>
                                </m:sub>
                              </m:s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𝑒𝑞𝑢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3391321"/>
                <a:ext cx="6297750" cy="8278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9">
            <a:extLst>
              <a:ext uri="{FF2B5EF4-FFF2-40B4-BE49-F238E27FC236}">
                <a16:creationId xmlns:a16="http://schemas.microsoft.com/office/drawing/2014/main" id="{FE2A749D-CD29-4CA8-98AD-E71DC6951D0C}"/>
              </a:ext>
            </a:extLst>
          </p:cNvPr>
          <p:cNvSpPr/>
          <p:nvPr/>
        </p:nvSpPr>
        <p:spPr>
          <a:xfrm>
            <a:off x="170010" y="3246541"/>
            <a:ext cx="6519761" cy="11357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5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>
            <a:off x="430329" y="4363956"/>
            <a:ext cx="0" cy="82219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etin kutusu 17"/>
              <p:cNvSpPr txBox="1"/>
              <p:nvPr/>
            </p:nvSpPr>
            <p:spPr>
              <a:xfrm>
                <a:off x="153458" y="5373199"/>
                <a:ext cx="3968779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𝑇𝑥</m:t>
                              </m:r>
                            </m:sub>
                          </m:sSub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tr-T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Metin kutusu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8" y="5373199"/>
                <a:ext cx="3968779" cy="5689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15">
                <a:extLst>
                  <a:ext uri="{FF2B5EF4-FFF2-40B4-BE49-F238E27FC236}">
                    <a16:creationId xmlns:a16="http://schemas.microsoft.com/office/drawing/2014/main" id="{3430B9CA-5058-4085-971A-0B0428105C74}"/>
                  </a:ext>
                </a:extLst>
              </p:cNvPr>
              <p:cNvSpPr txBox="1"/>
              <p:nvPr/>
            </p:nvSpPr>
            <p:spPr>
              <a:xfrm>
                <a:off x="598142" y="4434219"/>
                <a:ext cx="202497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No </a:t>
                </a:r>
                <a:r>
                  <a:rPr lang="tr-TR" dirty="0" err="1"/>
                  <a:t>coupling</a:t>
                </a:r>
                <a:r>
                  <a:rPr lang="tr-TR" dirty="0"/>
                  <a:t>(M=0)</a:t>
                </a:r>
              </a:p>
              <a:p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tr-T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Metin kutusu 15">
                <a:extLst>
                  <a:ext uri="{FF2B5EF4-FFF2-40B4-BE49-F238E27FC236}">
                    <a16:creationId xmlns:a16="http://schemas.microsoft.com/office/drawing/2014/main" xmlns="" id="{3430B9CA-5058-4085-971A-0B0428105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2" y="4434219"/>
                <a:ext cx="2024978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2410" t="-3289" r="-2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 flipV="1">
            <a:off x="1219776" y="5373200"/>
            <a:ext cx="1479606" cy="6435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etin kutusu 15">
            <a:extLst>
              <a:ext uri="{FF2B5EF4-FFF2-40B4-BE49-F238E27FC236}">
                <a16:creationId xmlns:a16="http://schemas.microsoft.com/office/drawing/2014/main" id="{3430B9CA-5058-4085-971A-0B0428105C74}"/>
              </a:ext>
            </a:extLst>
          </p:cNvPr>
          <p:cNvSpPr txBox="1"/>
          <p:nvPr/>
        </p:nvSpPr>
        <p:spPr>
          <a:xfrm>
            <a:off x="2617621" y="5030634"/>
            <a:ext cx="426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/>
              <a:t>0 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Metin kutusu 34"/>
              <p:cNvSpPr txBox="1"/>
              <p:nvPr/>
            </p:nvSpPr>
            <p:spPr>
              <a:xfrm>
                <a:off x="4273281" y="5345342"/>
                <a:ext cx="7102585" cy="827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𝑇𝑥</m:t>
                              </m:r>
                            </m:sub>
                          </m:sSub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𝑅𝑥</m:t>
                                  </m:r>
                                </m:sub>
                              </m:sSub>
                            </m:den>
                          </m:f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𝑅𝑥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𝑅𝑥</m:t>
                                  </m:r>
                                </m:sub>
                              </m:s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𝑒𝑞𝑢</m:t>
                              </m:r>
                            </m:sub>
                          </m:sSub>
                        </m:den>
                      </m:f>
                      <m:r>
                        <a:rPr lang="tr-T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Metin kutusu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81" y="5345342"/>
                <a:ext cx="7102585" cy="82785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 flipV="1">
            <a:off x="10106020" y="5822087"/>
            <a:ext cx="532053" cy="2844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 flipV="1">
            <a:off x="7680387" y="5418553"/>
            <a:ext cx="2523346" cy="8166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 flipV="1">
            <a:off x="5308501" y="5345342"/>
            <a:ext cx="1587268" cy="6906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Metin kutusu 15">
            <a:extLst>
              <a:ext uri="{FF2B5EF4-FFF2-40B4-BE49-F238E27FC236}">
                <a16:creationId xmlns:a16="http://schemas.microsoft.com/office/drawing/2014/main" id="{3430B9CA-5058-4085-971A-0B0428105C74}"/>
              </a:ext>
            </a:extLst>
          </p:cNvPr>
          <p:cNvSpPr txBox="1"/>
          <p:nvPr/>
        </p:nvSpPr>
        <p:spPr>
          <a:xfrm>
            <a:off x="6837945" y="5003055"/>
            <a:ext cx="426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/>
              <a:t>0 </a:t>
            </a:r>
          </a:p>
          <a:p>
            <a:endParaRPr lang="en-US" sz="2400" dirty="0"/>
          </a:p>
        </p:txBody>
      </p:sp>
      <p:sp>
        <p:nvSpPr>
          <p:cNvPr id="50" name="Metin kutusu 15">
            <a:extLst>
              <a:ext uri="{FF2B5EF4-FFF2-40B4-BE49-F238E27FC236}">
                <a16:creationId xmlns:a16="http://schemas.microsoft.com/office/drawing/2014/main" id="{3430B9CA-5058-4085-971A-0B0428105C74}"/>
              </a:ext>
            </a:extLst>
          </p:cNvPr>
          <p:cNvSpPr txBox="1"/>
          <p:nvPr/>
        </p:nvSpPr>
        <p:spPr>
          <a:xfrm>
            <a:off x="10106020" y="5066551"/>
            <a:ext cx="426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/>
              <a:t>0 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Metin kutusu 50"/>
              <p:cNvSpPr txBox="1"/>
              <p:nvPr/>
            </p:nvSpPr>
            <p:spPr>
              <a:xfrm>
                <a:off x="10619845" y="5760840"/>
                <a:ext cx="258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Metin kutusu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845" y="5760840"/>
                <a:ext cx="25808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9524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>
            <a:off x="4718861" y="4382266"/>
            <a:ext cx="0" cy="82219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Metin kutusu 15">
                <a:extLst>
                  <a:ext uri="{FF2B5EF4-FFF2-40B4-BE49-F238E27FC236}">
                    <a16:creationId xmlns:a16="http://schemas.microsoft.com/office/drawing/2014/main" id="{3430B9CA-5058-4085-971A-0B0428105C74}"/>
                  </a:ext>
                </a:extLst>
              </p:cNvPr>
              <p:cNvSpPr txBox="1"/>
              <p:nvPr/>
            </p:nvSpPr>
            <p:spPr>
              <a:xfrm>
                <a:off x="4870791" y="4497672"/>
                <a:ext cx="1972463" cy="94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No-</a:t>
                </a:r>
                <a:r>
                  <a:rPr lang="tr-T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load</a:t>
                </a:r>
                <a:r>
                  <a:rPr lang="tr-T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𝑒𝑞𝑢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/>
                      <m:t>∞</m:t>
                    </m:r>
                  </m:oMath>
                </a14:m>
                <a:endParaRPr lang="tr-T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tr-T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Metin kutusu 15">
                <a:extLst>
                  <a:ext uri="{FF2B5EF4-FFF2-40B4-BE49-F238E27FC236}">
                    <a16:creationId xmlns:a16="http://schemas.microsoft.com/office/drawing/2014/main" xmlns="" id="{3430B9CA-5058-4085-971A-0B0428105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791" y="4497672"/>
                <a:ext cx="1972463" cy="944746"/>
              </a:xfrm>
              <a:prstGeom prst="rect">
                <a:avLst/>
              </a:prstGeom>
              <a:blipFill rotWithShape="0">
                <a:blip r:embed="rId8"/>
                <a:stretch>
                  <a:fillRect l="-2469" t="-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Metin kutusu 55"/>
              <p:cNvSpPr txBox="1"/>
              <p:nvPr/>
            </p:nvSpPr>
            <p:spPr>
              <a:xfrm>
                <a:off x="6991536" y="935587"/>
                <a:ext cx="927177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Metin kutusu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536" y="935587"/>
                <a:ext cx="927177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>
            <a:off x="7940706" y="1169689"/>
            <a:ext cx="5088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Metin kutusu 58"/>
              <p:cNvSpPr txBox="1"/>
              <p:nvPr/>
            </p:nvSpPr>
            <p:spPr>
              <a:xfrm>
                <a:off x="8449539" y="892449"/>
                <a:ext cx="1258100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tr-T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Metin kutusu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539" y="892449"/>
                <a:ext cx="1258100" cy="64588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>
            <a:off x="9852436" y="1192062"/>
            <a:ext cx="338859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Metin kutusu 63"/>
              <p:cNvSpPr txBox="1"/>
              <p:nvPr/>
            </p:nvSpPr>
            <p:spPr>
              <a:xfrm>
                <a:off x="10280986" y="931690"/>
                <a:ext cx="1467518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m:rPr>
                          <m:sty m:val="p"/>
                        </m:rPr>
                        <a:rPr lang="tr-TR" sz="16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Metin kutusu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986" y="931690"/>
                <a:ext cx="1467518" cy="46102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Metin kutusu 64"/>
              <p:cNvSpPr txBox="1"/>
              <p:nvPr/>
            </p:nvSpPr>
            <p:spPr>
              <a:xfrm>
                <a:off x="7339458" y="1577441"/>
                <a:ext cx="1529201" cy="534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16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tr-TR" sz="1600" b="0" i="0" smtClean="0">
                              <a:latin typeface="Cambria Math" panose="02040503050406030204" pitchFamily="18" charset="0"/>
                            </a:rPr>
                            <m:t>Rx</m:t>
                          </m:r>
                        </m:sub>
                      </m:sSub>
                      <m:r>
                        <a:rPr lang="tr-T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tr-T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tr-T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tr-T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Rx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tr-T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tr-T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equ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Metin kutusu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458" y="1577441"/>
                <a:ext cx="1529201" cy="53418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>
            <a:off x="8948655" y="1842881"/>
            <a:ext cx="46004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Metin kutusu 66"/>
              <p:cNvSpPr txBox="1"/>
              <p:nvPr/>
            </p:nvSpPr>
            <p:spPr>
              <a:xfrm>
                <a:off x="9481804" y="1570652"/>
                <a:ext cx="1529200" cy="534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16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tr-TR" sz="1600" b="0" i="0" smtClean="0">
                              <a:latin typeface="Cambria Math" panose="02040503050406030204" pitchFamily="18" charset="0"/>
                            </a:rPr>
                            <m:t>Rx</m:t>
                          </m:r>
                        </m:sub>
                      </m:sSub>
                      <m:r>
                        <a:rPr lang="tr-T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tr-T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tr-T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tr-T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Rx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tr-T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tr-T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equ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Metin kutusu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804" y="1570652"/>
                <a:ext cx="1529200" cy="53418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Metin kutusu 70"/>
              <p:cNvSpPr txBox="1"/>
              <p:nvPr/>
            </p:nvSpPr>
            <p:spPr>
              <a:xfrm>
                <a:off x="7099765" y="2312430"/>
                <a:ext cx="4233338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sz="1600" b="0" i="1" smtClean="0">
                                  <a:latin typeface="Cambria Math" panose="02040503050406030204" pitchFamily="18" charset="0"/>
                                </a:rPr>
                                <m:t>𝑅𝑥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tr-T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tr-T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tr-T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tr-TR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Rx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tr-T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tr-TR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equ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func>
                        <m:func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tr-T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tr-T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Rx</m:t>
                          </m:r>
                        </m:sub>
                      </m:sSub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sSub>
                        <m:sSubPr>
                          <m:ctrlPr>
                            <a:rPr lang="tr-T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tr-T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equ</m:t>
                          </m:r>
                        </m:sub>
                      </m:sSub>
                      <m:func>
                        <m:funcPr>
                          <m:ctrlPr>
                            <a:rPr lang="tr-TR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tr-T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Metin kutusu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65" y="2312430"/>
                <a:ext cx="4233338" cy="6902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Metin kutusu 71"/>
              <p:cNvSpPr txBox="1"/>
              <p:nvPr/>
            </p:nvSpPr>
            <p:spPr>
              <a:xfrm>
                <a:off x="8458719" y="3424277"/>
                <a:ext cx="1741438" cy="335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𝑅𝑥</m:t>
                              </m:r>
                            </m:sub>
                          </m:sSub>
                        </m:sub>
                      </m:sSub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tr-TR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Rx</m:t>
                          </m:r>
                        </m:sub>
                      </m:sSub>
                      <m:sSub>
                        <m:sSubPr>
                          <m:ctrlPr>
                            <a:rPr lang="tr-T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Metin kutusu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719" y="3424277"/>
                <a:ext cx="1741438" cy="335733"/>
              </a:xfrm>
              <a:prstGeom prst="rect">
                <a:avLst/>
              </a:prstGeom>
              <a:blipFill rotWithShape="0">
                <a:blip r:embed="rId15"/>
                <a:stretch>
                  <a:fillRect l="-3158" r="-70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9">
            <a:extLst>
              <a:ext uri="{FF2B5EF4-FFF2-40B4-BE49-F238E27FC236}">
                <a16:creationId xmlns:a16="http://schemas.microsoft.com/office/drawing/2014/main" id="{FE2A749D-CD29-4CA8-98AD-E71DC6951D0C}"/>
              </a:ext>
            </a:extLst>
          </p:cNvPr>
          <p:cNvSpPr/>
          <p:nvPr/>
        </p:nvSpPr>
        <p:spPr>
          <a:xfrm>
            <a:off x="8332004" y="3268232"/>
            <a:ext cx="1992473" cy="62550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7" name="Sağ Ayraç 76"/>
          <p:cNvSpPr/>
          <p:nvPr/>
        </p:nvSpPr>
        <p:spPr>
          <a:xfrm rot="5400000">
            <a:off x="10430745" y="2036941"/>
            <a:ext cx="307851" cy="1451143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Metin kutusu 77"/>
              <p:cNvSpPr txBox="1"/>
              <p:nvPr/>
            </p:nvSpPr>
            <p:spPr>
              <a:xfrm>
                <a:off x="10324478" y="2914217"/>
                <a:ext cx="4165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Metin kutusu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478" y="2914217"/>
                <a:ext cx="416524" cy="246221"/>
              </a:xfrm>
              <a:prstGeom prst="rect">
                <a:avLst/>
              </a:prstGeom>
              <a:blipFill rotWithShape="0">
                <a:blip r:embed="rId16"/>
                <a:stretch>
                  <a:fillRect l="-11765" r="-294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Metin kutusu 15">
            <a:extLst>
              <a:ext uri="{FF2B5EF4-FFF2-40B4-BE49-F238E27FC236}">
                <a16:creationId xmlns:a16="http://schemas.microsoft.com/office/drawing/2014/main" id="{3430B9CA-5058-4085-971A-0B0428105C74}"/>
              </a:ext>
            </a:extLst>
          </p:cNvPr>
          <p:cNvSpPr txBox="1"/>
          <p:nvPr/>
        </p:nvSpPr>
        <p:spPr>
          <a:xfrm>
            <a:off x="7043897" y="4010950"/>
            <a:ext cx="4897110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C00000"/>
                </a:solidFill>
              </a:rPr>
              <a:t>No </a:t>
            </a:r>
            <a:r>
              <a:rPr lang="tr-TR" sz="2000" b="1" dirty="0" err="1">
                <a:solidFill>
                  <a:srgbClr val="C00000"/>
                </a:solidFill>
              </a:rPr>
              <a:t>load</a:t>
            </a:r>
            <a:r>
              <a:rPr lang="tr-TR" sz="2000" b="1" dirty="0">
                <a:solidFill>
                  <a:srgbClr val="C00000"/>
                </a:solidFill>
              </a:rPr>
              <a:t> </a:t>
            </a:r>
            <a:r>
              <a:rPr lang="tr-TR" sz="2000" b="1" dirty="0" err="1">
                <a:solidFill>
                  <a:srgbClr val="C00000"/>
                </a:solidFill>
              </a:rPr>
              <a:t>operation</a:t>
            </a:r>
            <a:r>
              <a:rPr lang="tr-TR" sz="2000" b="1" dirty="0">
                <a:solidFill>
                  <a:srgbClr val="C00000"/>
                </a:solidFill>
              </a:rPr>
              <a:t> is not </a:t>
            </a:r>
            <a:r>
              <a:rPr lang="tr-TR" sz="2000" b="1" dirty="0" err="1">
                <a:solidFill>
                  <a:srgbClr val="C00000"/>
                </a:solidFill>
              </a:rPr>
              <a:t>allowed</a:t>
            </a:r>
            <a:r>
              <a:rPr lang="tr-TR" sz="2000" b="1" dirty="0">
                <a:solidFill>
                  <a:srgbClr val="C00000"/>
                </a:solidFill>
              </a:rPr>
              <a:t>!</a:t>
            </a:r>
          </a:p>
          <a:p>
            <a:r>
              <a:rPr lang="tr-TR" sz="2000" b="1" dirty="0">
                <a:solidFill>
                  <a:srgbClr val="C00000"/>
                </a:solidFill>
              </a:rPr>
              <a:t>Zero </a:t>
            </a:r>
            <a:r>
              <a:rPr lang="tr-TR" sz="2000" b="1" dirty="0" err="1">
                <a:solidFill>
                  <a:srgbClr val="C00000"/>
                </a:solidFill>
              </a:rPr>
              <a:t>coupling</a:t>
            </a:r>
            <a:r>
              <a:rPr lang="tr-TR" sz="2000" b="1" dirty="0">
                <a:solidFill>
                  <a:srgbClr val="C00000"/>
                </a:solidFill>
              </a:rPr>
              <a:t> </a:t>
            </a:r>
            <a:r>
              <a:rPr lang="tr-TR" sz="2000" b="1" dirty="0" err="1">
                <a:solidFill>
                  <a:srgbClr val="C00000"/>
                </a:solidFill>
              </a:rPr>
              <a:t>operation</a:t>
            </a:r>
            <a:r>
              <a:rPr lang="tr-TR" sz="2000" b="1" dirty="0">
                <a:solidFill>
                  <a:srgbClr val="C00000"/>
                </a:solidFill>
              </a:rPr>
              <a:t> is not </a:t>
            </a:r>
            <a:r>
              <a:rPr lang="tr-TR" sz="2000" b="1" dirty="0" err="1">
                <a:solidFill>
                  <a:srgbClr val="C00000"/>
                </a:solidFill>
              </a:rPr>
              <a:t>allowed</a:t>
            </a:r>
            <a:r>
              <a:rPr lang="tr-TR" sz="2000" b="1" dirty="0">
                <a:solidFill>
                  <a:srgbClr val="C00000"/>
                </a:solidFill>
              </a:rPr>
              <a:t>!</a:t>
            </a:r>
          </a:p>
          <a:p>
            <a:r>
              <a:rPr lang="tr-TR" sz="2000" b="1" dirty="0">
                <a:solidFill>
                  <a:srgbClr val="C00000"/>
                </a:solidFill>
              </a:rPr>
              <a:t>High Q </a:t>
            </a:r>
            <a:r>
              <a:rPr lang="tr-TR" sz="2000" b="1" dirty="0" err="1">
                <a:solidFill>
                  <a:srgbClr val="C00000"/>
                </a:solidFill>
              </a:rPr>
              <a:t>results</a:t>
            </a:r>
            <a:r>
              <a:rPr lang="tr-TR" sz="2000" b="1" dirty="0">
                <a:solidFill>
                  <a:srgbClr val="C00000"/>
                </a:solidFill>
              </a:rPr>
              <a:t> in </a:t>
            </a:r>
            <a:r>
              <a:rPr lang="tr-TR" sz="2000" b="1" dirty="0" err="1">
                <a:solidFill>
                  <a:srgbClr val="C00000"/>
                </a:solidFill>
              </a:rPr>
              <a:t>high</a:t>
            </a:r>
            <a:r>
              <a:rPr lang="tr-TR" sz="2000" b="1" dirty="0">
                <a:solidFill>
                  <a:srgbClr val="C00000"/>
                </a:solidFill>
              </a:rPr>
              <a:t> </a:t>
            </a:r>
            <a:r>
              <a:rPr lang="tr-TR" sz="2000" b="1" dirty="0" err="1">
                <a:solidFill>
                  <a:srgbClr val="C00000"/>
                </a:solidFill>
              </a:rPr>
              <a:t>voltage</a:t>
            </a:r>
            <a:r>
              <a:rPr lang="tr-TR" sz="2000" b="1" dirty="0">
                <a:solidFill>
                  <a:srgbClr val="C00000"/>
                </a:solidFill>
              </a:rPr>
              <a:t> </a:t>
            </a:r>
            <a:r>
              <a:rPr lang="tr-TR" sz="2000" b="1" dirty="0" err="1">
                <a:solidFill>
                  <a:srgbClr val="C00000"/>
                </a:solidFill>
              </a:rPr>
              <a:t>stress</a:t>
            </a:r>
            <a:r>
              <a:rPr lang="tr-TR" sz="2000" b="1" dirty="0">
                <a:solidFill>
                  <a:srgbClr val="C00000"/>
                </a:solidFill>
              </a:rPr>
              <a:t>! 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179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939567" y="1495424"/>
            <a:ext cx="9809393" cy="4943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of Study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Inductive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Power Transfer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tr-TR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</a:t>
            </a:r>
            <a:r>
              <a:rPr lang="tr-T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odeling</a:t>
            </a:r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erification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IPT System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514350" indent="-514350" algn="l" fontAlgn="auto">
              <a:spcAft>
                <a:spcPts val="0"/>
              </a:spcAft>
              <a:buFont typeface="+mj-lt"/>
              <a:buAutoNum type="arabicPeriod"/>
            </a:pP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-1" y="266700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93896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17985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tr-TR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6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en-US" sz="36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o 9">
            <a:extLst>
              <a:ext uri="{FF2B5EF4-FFF2-40B4-BE49-F238E27FC236}">
                <a16:creationId xmlns:a16="http://schemas.microsoft.com/office/drawing/2014/main" id="{50F71840-DE09-4FBC-B724-5203D99C4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403870"/>
              </p:ext>
            </p:extLst>
          </p:nvPr>
        </p:nvGraphicFramePr>
        <p:xfrm>
          <a:off x="133001" y="3693192"/>
          <a:ext cx="11603548" cy="25781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242793">
                  <a:extLst>
                    <a:ext uri="{9D8B030D-6E8A-4147-A177-3AD203B41FA5}">
                      <a16:colId xmlns:a16="http://schemas.microsoft.com/office/drawing/2014/main" val="1346068359"/>
                    </a:ext>
                  </a:extLst>
                </a:gridCol>
                <a:gridCol w="2399252">
                  <a:extLst>
                    <a:ext uri="{9D8B030D-6E8A-4147-A177-3AD203B41FA5}">
                      <a16:colId xmlns:a16="http://schemas.microsoft.com/office/drawing/2014/main" val="3870531417"/>
                    </a:ext>
                  </a:extLst>
                </a:gridCol>
                <a:gridCol w="245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8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828">
                  <a:extLst>
                    <a:ext uri="{9D8B030D-6E8A-4147-A177-3AD203B41FA5}">
                      <a16:colId xmlns:a16="http://schemas.microsoft.com/office/drawing/2014/main" val="3845920342"/>
                    </a:ext>
                  </a:extLst>
                </a:gridCol>
              </a:tblGrid>
              <a:tr h="352712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tr-TR" sz="14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1Tx-1Rx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tr-TR" sz="14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1Tx-2Rx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tr-TR" sz="14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3Tx-3Rx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tr-TR" sz="14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2Tx-4Rx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3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Merits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Simple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Constant</a:t>
                      </a:r>
                      <a:r>
                        <a:rPr lang="tr-TR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coupling</a:t>
                      </a:r>
                      <a:endParaRPr lang="tr-TR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Constant</a:t>
                      </a:r>
                      <a:r>
                        <a:rPr lang="tr-TR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tr-TR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current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Constant</a:t>
                      </a:r>
                      <a:r>
                        <a:rPr lang="tr-TR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coupling</a:t>
                      </a:r>
                      <a:endParaRPr lang="tr-TR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Constant</a:t>
                      </a:r>
                      <a:r>
                        <a:rPr lang="tr-TR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tr-TR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current</a:t>
                      </a:r>
                      <a:endParaRPr lang="tr-TR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Scalable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Allows</a:t>
                      </a:r>
                      <a:r>
                        <a:rPr lang="tr-TR" sz="14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3-</a:t>
                      </a:r>
                      <a:r>
                        <a:rPr lang="el-GR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tr-TR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systems</a:t>
                      </a:r>
                      <a:endParaRPr lang="tr-TR" sz="1400" b="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4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Less</a:t>
                      </a:r>
                      <a:r>
                        <a:rPr lang="tr-TR" sz="14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semiconductor</a:t>
                      </a:r>
                      <a:endParaRPr lang="tr-TR" sz="1400" b="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4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Higher</a:t>
                      </a:r>
                      <a:r>
                        <a:rPr lang="tr-TR" sz="14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control</a:t>
                      </a:r>
                      <a:r>
                        <a:rPr lang="tr-TR" sz="14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options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</a:t>
                      </a: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currents</a:t>
                      </a:r>
                      <a:endParaRPr lang="tr-T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</a:t>
                      </a: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</a:t>
                      </a:r>
                      <a:r>
                        <a:rPr lang="tr-TR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</a:t>
                      </a:r>
                      <a:endParaRPr lang="tr-TR" sz="1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</a:t>
                      </a:r>
                      <a:r>
                        <a:rPr lang="tr-TR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Rx</a:t>
                      </a:r>
                      <a:r>
                        <a:rPr lang="tr-TR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aseline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fault</a:t>
                      </a:r>
                      <a:r>
                        <a:rPr lang="tr-TR" sz="14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tolerant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14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Scalable</a:t>
                      </a:r>
                      <a:endParaRPr lang="tr-TR" sz="1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0595"/>
                  </a:ext>
                </a:extLst>
              </a:tr>
              <a:tr h="11241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Challenges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</a:t>
                      </a: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</a:t>
                      </a: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</a:t>
                      </a:r>
                      <a:endParaRPr lang="tr-T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Fault</a:t>
                      </a: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tolerance</a:t>
                      </a:r>
                      <a:endParaRPr lang="tr-T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tr-TR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</a:t>
                      </a:r>
                      <a:r>
                        <a:rPr lang="tr-TR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faults</a:t>
                      </a:r>
                      <a:endParaRPr lang="tr-TR" sz="1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r>
                        <a:rPr lang="tr-TR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unbalance</a:t>
                      </a:r>
                      <a:endParaRPr lang="tr-T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</a:t>
                      </a: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  <a:endParaRPr lang="tr-T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tr-T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r>
                        <a:rPr lang="tr-TR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unbalance</a:t>
                      </a:r>
                      <a:endParaRPr lang="tr-TR" sz="1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Highest</a:t>
                      </a:r>
                      <a:r>
                        <a:rPr lang="tr-TR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copper</a:t>
                      </a:r>
                      <a:r>
                        <a:rPr lang="tr-TR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717190"/>
                  </a:ext>
                </a:extLst>
              </a:tr>
            </a:tbl>
          </a:graphicData>
        </a:graphic>
      </p:graphicFrame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9" y="934451"/>
            <a:ext cx="2303204" cy="252161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26" y="934451"/>
            <a:ext cx="2331782" cy="253049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81" y="932385"/>
            <a:ext cx="2305111" cy="251618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732" y="932385"/>
            <a:ext cx="2389628" cy="2516190"/>
          </a:xfrm>
          <a:prstGeom prst="rect">
            <a:avLst/>
          </a:prstGeom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FE2A749D-CD29-4CA8-98AD-E71DC6951D0C}"/>
              </a:ext>
            </a:extLst>
          </p:cNvPr>
          <p:cNvSpPr/>
          <p:nvPr/>
        </p:nvSpPr>
        <p:spPr>
          <a:xfrm>
            <a:off x="8911360" y="3556934"/>
            <a:ext cx="2960501" cy="28522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215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Power Transfer to Rotating Frames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B8BD-C760-4A7D-AA10-CE3AA21A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24" y="1207569"/>
            <a:ext cx="2808581" cy="226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C99EB-7040-481D-9438-24949CB0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98" y="1317114"/>
            <a:ext cx="3350463" cy="2212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3B6D6-1178-435E-B894-CFB65C25D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"/>
          <a:stretch/>
        </p:blipFill>
        <p:spPr>
          <a:xfrm>
            <a:off x="4374027" y="2857500"/>
            <a:ext cx="3025549" cy="2399189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9BE294E-56FF-4F37-B0BF-359A315E9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49" y="3471015"/>
            <a:ext cx="1960351" cy="723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Slip Rings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31EF698-5CB1-4680-9DEB-1075F9EE57FA}"/>
              </a:ext>
            </a:extLst>
          </p:cNvPr>
          <p:cNvSpPr txBox="1">
            <a:spLocks/>
          </p:cNvSpPr>
          <p:nvPr/>
        </p:nvSpPr>
        <p:spPr>
          <a:xfrm>
            <a:off x="7753398" y="3475807"/>
            <a:ext cx="3236924" cy="892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Brushless Exciter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E3300D-4058-4D52-A5A9-8C2EDFBCBA16}"/>
              </a:ext>
            </a:extLst>
          </p:cNvPr>
          <p:cNvSpPr txBox="1">
            <a:spLocks/>
          </p:cNvSpPr>
          <p:nvPr/>
        </p:nvSpPr>
        <p:spPr>
          <a:xfrm>
            <a:off x="4550938" y="5070104"/>
            <a:ext cx="3025549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Contactless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Slip Rings</a:t>
            </a:r>
          </a:p>
        </p:txBody>
      </p:sp>
    </p:spTree>
    <p:extLst>
      <p:ext uri="{BB962C8B-B14F-4D97-AF65-F5344CB8AC3E}">
        <p14:creationId xmlns:p14="http://schemas.microsoft.com/office/powerpoint/2010/main" val="3102869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58789" y="-84122"/>
            <a:ext cx="4398627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5410" y="-1232823"/>
            <a:ext cx="4420998" cy="229740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37" y="2103744"/>
            <a:ext cx="4697835" cy="2476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o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1238790"/>
                  </p:ext>
                </p:extLst>
              </p:nvPr>
            </p:nvGraphicFramePr>
            <p:xfrm>
              <a:off x="4556031" y="83886"/>
              <a:ext cx="3498209" cy="6392413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6945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036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3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800" b="1" i="0" dirty="0" err="1"/>
                            <a:t>Parameters</a:t>
                          </a:r>
                          <a:endParaRPr lang="en-US" sz="18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800" b="1" i="0" dirty="0"/>
                            <a:t>Value</a:t>
                          </a:r>
                          <a:endParaRPr lang="en-US" sz="1800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39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/>
                            <a:t>550 W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39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/>
                            <a:t>500 W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39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resonant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/>
                            <a:t>150 kHz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25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  <m: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DC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/>
                            <a:t>100 V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625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  <m: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rms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/>
                            <a:t>90</a:t>
                          </a:r>
                          <a14:m>
                            <m:oMath xmlns:m="http://schemas.openxmlformats.org/officeDocument/2006/math"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tr-T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 sz="1400" b="0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tr-TR" sz="1400" b="0" i="0" smtClean="0">
                                      <a:latin typeface="Cambria Math" panose="02040503050406030204" pitchFamily="18" charset="0"/>
                                    </a:rPr>
                                    <m:t>rms</m:t>
                                  </m:r>
                                </m:sub>
                              </m:sSub>
                            </m:oMath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539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/>
                            <a:t>100 V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539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/>
                            <a:t>10 </a:t>
                          </a:r>
                          <a:r>
                            <a:rPr lang="el-GR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Ω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737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equ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400" b="0" i="0" dirty="0"/>
                            <a:t>16.21 </a:t>
                          </a:r>
                          <a:r>
                            <a:rPr lang="el-GR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Ω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539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Rx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/>
                            <a:t>68.8</a:t>
                          </a:r>
                          <a:r>
                            <a:rPr lang="tr-TR" sz="1400" b="0" i="0" baseline="0" dirty="0"/>
                            <a:t> </a:t>
                          </a:r>
                          <a:r>
                            <a:rPr lang="el-GR" sz="1400" b="0" i="0" baseline="0" dirty="0"/>
                            <a:t>μ</a:t>
                          </a:r>
                          <a:r>
                            <a:rPr lang="tr-TR" sz="1400" b="0" i="0" baseline="0" dirty="0"/>
                            <a:t>H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539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tr-TR" sz="1400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400" b="0" i="0" dirty="0"/>
                            <a:t>15</a:t>
                          </a:r>
                          <a:r>
                            <a:rPr lang="tr-TR" sz="1400" b="0" i="0" baseline="0" dirty="0"/>
                            <a:t> </a:t>
                          </a:r>
                          <a:r>
                            <a:rPr lang="el-GR" sz="1400" b="0" i="0" baseline="0" dirty="0"/>
                            <a:t>μ</a:t>
                          </a:r>
                          <a:r>
                            <a:rPr lang="tr-TR" sz="1400" b="0" i="0" baseline="0" dirty="0"/>
                            <a:t>H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539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Tx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400" b="0" i="0" dirty="0"/>
                            <a:t>82</a:t>
                          </a:r>
                          <a:r>
                            <a:rPr lang="tr-TR" sz="1400" b="0" i="0" baseline="0" dirty="0"/>
                            <a:t> </a:t>
                          </a:r>
                          <a:r>
                            <a:rPr lang="el-GR" sz="1400" b="0" i="0" baseline="0" dirty="0"/>
                            <a:t>μ</a:t>
                          </a:r>
                          <a:r>
                            <a:rPr lang="tr-TR" sz="1400" b="0" i="0" baseline="0" dirty="0"/>
                            <a:t>H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4539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Tx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/>
                            <a:t>13.8 </a:t>
                          </a:r>
                          <a:r>
                            <a:rPr lang="tr-TR" sz="1400" b="0" i="0" dirty="0" err="1"/>
                            <a:t>nF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4539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400" b="0" i="0" smtClean="0">
                                        <a:latin typeface="Cambria Math" panose="02040503050406030204" pitchFamily="18" charset="0"/>
                                      </a:rPr>
                                      <m:t>Rx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 err="1"/>
                            <a:t>Calculated</a:t>
                          </a:r>
                          <a:r>
                            <a:rPr lang="tr-TR" sz="1400" b="0" i="0" baseline="0" dirty="0"/>
                            <a:t> </a:t>
                          </a:r>
                          <a:r>
                            <a:rPr lang="tr-TR" sz="1400" b="0" i="0" baseline="0" dirty="0" err="1"/>
                            <a:t>later</a:t>
                          </a:r>
                          <a:r>
                            <a:rPr lang="tr-TR" sz="1400" b="0" i="0" baseline="0" dirty="0"/>
                            <a:t>!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o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1238790"/>
                  </p:ext>
                </p:extLst>
              </p:nvPr>
            </p:nvGraphicFramePr>
            <p:xfrm>
              <a:off x="4556031" y="83886"/>
              <a:ext cx="3498209" cy="6392413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694577"/>
                    <a:gridCol w="1803632"/>
                  </a:tblGrid>
                  <a:tr h="453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800" b="1" i="0" dirty="0" err="1" smtClean="0"/>
                            <a:t>Parameters</a:t>
                          </a:r>
                          <a:endParaRPr lang="en-US" sz="18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800" b="1" i="0" dirty="0" smtClean="0"/>
                            <a:t>Value</a:t>
                          </a:r>
                          <a:endParaRPr lang="en-US" sz="1800" b="1" i="0" dirty="0"/>
                        </a:p>
                      </a:txBody>
                      <a:tcPr/>
                    </a:tc>
                  </a:tr>
                  <a:tr h="453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108108" r="-107527" b="-1220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 smtClean="0"/>
                            <a:t>550 W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</a:tr>
                  <a:tr h="453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205333" r="-107527" b="-1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 smtClean="0"/>
                            <a:t>500 W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</a:tr>
                  <a:tr h="453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309459" r="-107527" b="-10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 smtClean="0"/>
                            <a:t>150 kHz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</a:tr>
                  <a:tr h="462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398684" r="-107527" b="-89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 smtClean="0"/>
                            <a:t>100 V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</a:tr>
                  <a:tr h="462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498684" r="-107527" b="-79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4595" t="-498684" r="-1351" b="-792105"/>
                          </a:stretch>
                        </a:blipFill>
                      </a:tcPr>
                    </a:tc>
                  </a:tr>
                  <a:tr h="453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606667" r="-107527" b="-7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 smtClean="0"/>
                            <a:t>100 V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</a:tr>
                  <a:tr h="453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716216" r="-107527" b="-6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 smtClean="0"/>
                            <a:t>10 </a:t>
                          </a:r>
                          <a:r>
                            <a:rPr lang="el-GR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Ω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</a:tr>
                  <a:tr h="4737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774359" r="-107527" b="-4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400" b="0" i="0" dirty="0" smtClean="0"/>
                            <a:t>16.21 </a:t>
                          </a:r>
                          <a:r>
                            <a:rPr lang="el-GR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Ω</a:t>
                          </a:r>
                          <a:endParaRPr lang="en-US" sz="1400" b="0" i="0" dirty="0" smtClean="0"/>
                        </a:p>
                      </a:txBody>
                      <a:tcPr anchor="ctr"/>
                    </a:tc>
                  </a:tr>
                  <a:tr h="453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909333" r="-10752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 smtClean="0"/>
                            <a:t>68.8</a:t>
                          </a:r>
                          <a:r>
                            <a:rPr lang="tr-TR" sz="1400" b="0" i="0" baseline="0" dirty="0" smtClean="0"/>
                            <a:t> </a:t>
                          </a:r>
                          <a:r>
                            <a:rPr lang="el-GR" sz="1400" b="0" i="0" baseline="0" dirty="0" smtClean="0"/>
                            <a:t>μ</a:t>
                          </a:r>
                          <a:r>
                            <a:rPr lang="tr-TR" sz="1400" b="0" i="0" baseline="0" dirty="0" smtClean="0"/>
                            <a:t>H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</a:tr>
                  <a:tr h="453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1022973" r="-107527" b="-3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400" b="0" i="0" dirty="0" smtClean="0"/>
                            <a:t>15</a:t>
                          </a:r>
                          <a:r>
                            <a:rPr lang="tr-TR" sz="1400" b="0" i="0" baseline="0" dirty="0" smtClean="0"/>
                            <a:t> </a:t>
                          </a:r>
                          <a:r>
                            <a:rPr lang="el-GR" sz="1400" b="0" i="0" baseline="0" dirty="0" smtClean="0"/>
                            <a:t>μ</a:t>
                          </a:r>
                          <a:r>
                            <a:rPr lang="tr-TR" sz="1400" b="0" i="0" baseline="0" dirty="0" smtClean="0"/>
                            <a:t>H</a:t>
                          </a:r>
                          <a:endParaRPr lang="en-US" sz="1400" b="0" i="0" dirty="0" smtClean="0"/>
                        </a:p>
                      </a:txBody>
                      <a:tcPr anchor="ctr"/>
                    </a:tc>
                  </a:tr>
                  <a:tr h="453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1108000" r="-107527" b="-2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400" b="0" i="0" dirty="0" smtClean="0"/>
                            <a:t>82</a:t>
                          </a:r>
                          <a:r>
                            <a:rPr lang="tr-TR" sz="1400" b="0" i="0" baseline="0" dirty="0" smtClean="0"/>
                            <a:t> </a:t>
                          </a:r>
                          <a:r>
                            <a:rPr lang="el-GR" sz="1400" b="0" i="0" baseline="0" dirty="0" smtClean="0"/>
                            <a:t>μ</a:t>
                          </a:r>
                          <a:r>
                            <a:rPr lang="tr-TR" sz="1400" b="0" i="0" baseline="0" dirty="0" smtClean="0"/>
                            <a:t>H</a:t>
                          </a:r>
                          <a:endParaRPr lang="en-US" sz="1400" b="0" i="0" dirty="0" smtClean="0"/>
                        </a:p>
                      </a:txBody>
                      <a:tcPr anchor="ctr"/>
                    </a:tc>
                  </a:tr>
                  <a:tr h="453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1224324" r="-107527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 smtClean="0"/>
                            <a:t>13.8 </a:t>
                          </a:r>
                          <a:r>
                            <a:rPr lang="tr-TR" sz="1400" b="0" i="0" dirty="0" err="1" smtClean="0"/>
                            <a:t>nF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</a:tr>
                  <a:tr h="453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1306667" r="-107527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0" i="0" dirty="0" err="1" smtClean="0"/>
                            <a:t>Calculated</a:t>
                          </a:r>
                          <a:r>
                            <a:rPr lang="tr-TR" sz="1400" b="0" i="0" baseline="0" dirty="0" smtClean="0"/>
                            <a:t> </a:t>
                          </a:r>
                          <a:r>
                            <a:rPr lang="tr-TR" sz="1400" b="0" i="0" baseline="0" dirty="0" err="1" smtClean="0"/>
                            <a:t>later</a:t>
                          </a:r>
                          <a:r>
                            <a:rPr lang="tr-TR" sz="1400" b="0" i="0" baseline="0" dirty="0" smtClean="0"/>
                            <a:t>!</a:t>
                          </a:r>
                          <a:endParaRPr lang="en-US" sz="1400" b="0" i="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1021641" y="2103744"/>
                <a:ext cx="2078582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41" y="2103744"/>
                <a:ext cx="2078582" cy="5194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ağa Bükülü Ok 11"/>
          <p:cNvSpPr/>
          <p:nvPr/>
        </p:nvSpPr>
        <p:spPr>
          <a:xfrm>
            <a:off x="4024708" y="2150387"/>
            <a:ext cx="469783" cy="471881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>
            <a:off x="3205092" y="2363462"/>
            <a:ext cx="736303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>
            <a:off x="4024708" y="3514152"/>
            <a:ext cx="545283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2919384" y="3211537"/>
                <a:ext cx="1022011" cy="605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384" y="3211537"/>
                <a:ext cx="1022011" cy="6052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ağa Bükülü Ok 19"/>
          <p:cNvSpPr/>
          <p:nvPr/>
        </p:nvSpPr>
        <p:spPr>
          <a:xfrm>
            <a:off x="4024708" y="786622"/>
            <a:ext cx="469783" cy="471881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2385477" y="781798"/>
            <a:ext cx="163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90% </a:t>
            </a:r>
            <a:r>
              <a:rPr lang="tr-TR" dirty="0" err="1"/>
              <a:t>efficiency</a:t>
            </a:r>
            <a:endParaRPr lang="en-US" dirty="0"/>
          </a:p>
        </p:txBody>
      </p:sp>
      <p:cxnSp>
        <p:nvCxnSpPr>
          <p:cNvPr id="22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>
            <a:off x="2590190" y="3976946"/>
            <a:ext cx="193814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/>
              <p:cNvSpPr txBox="1"/>
              <p:nvPr/>
            </p:nvSpPr>
            <p:spPr>
              <a:xfrm>
                <a:off x="991508" y="3679370"/>
                <a:ext cx="152689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𝑒𝑞𝑢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Metin kutusu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08" y="3679370"/>
                <a:ext cx="1526893" cy="5204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etin kutusu 28"/>
              <p:cNvSpPr txBox="1"/>
              <p:nvPr/>
            </p:nvSpPr>
            <p:spPr>
              <a:xfrm>
                <a:off x="8735590" y="510581"/>
                <a:ext cx="28539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𝐶h𝑜𝑜𝑠𝑒</m:t>
                      </m:r>
                    </m:oMath>
                  </m:oMathPara>
                </a14:m>
                <a:endParaRPr lang="tr-T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𝑚𝑜𝑑𝑢𝑙𝑒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Metin kutusu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590" y="510581"/>
                <a:ext cx="2853986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2137" r="-1496"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Metin kutusu 29"/>
              <p:cNvSpPr txBox="1"/>
              <p:nvPr/>
            </p:nvSpPr>
            <p:spPr>
              <a:xfrm>
                <a:off x="8539428" y="1395633"/>
                <a:ext cx="296292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𝑅𝑥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𝑅𝑥</m:t>
                                  </m:r>
                                </m:sub>
                                <m:sup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=0.33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Metin kutusu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428" y="1395633"/>
                <a:ext cx="2962927" cy="81836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Metin kutusu 30"/>
              <p:cNvSpPr txBox="1"/>
              <p:nvPr/>
            </p:nvSpPr>
            <p:spPr>
              <a:xfrm>
                <a:off x="8931007" y="2629937"/>
                <a:ext cx="2321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𝐶h𝑜𝑜𝑠𝑒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=0.2&lt;0.33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Metin kutusu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07" y="2629937"/>
                <a:ext cx="232172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100" r="-21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ola Bükülü Ok 32"/>
          <p:cNvSpPr/>
          <p:nvPr/>
        </p:nvSpPr>
        <p:spPr>
          <a:xfrm>
            <a:off x="8113938" y="3976946"/>
            <a:ext cx="535717" cy="529228"/>
          </a:xfrm>
          <a:prstGeom prst="curvedLeftArrow">
            <a:avLst>
              <a:gd name="adj1" fmla="val 25000"/>
              <a:gd name="adj2" fmla="val 47827"/>
              <a:gd name="adj3" fmla="val 25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Metin kutusu 33"/>
              <p:cNvSpPr txBox="1"/>
              <p:nvPr/>
            </p:nvSpPr>
            <p:spPr>
              <a:xfrm>
                <a:off x="8931007" y="3939601"/>
                <a:ext cx="1574534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𝑒𝑞𝑢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Metin kutusu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07" y="3939601"/>
                <a:ext cx="1574534" cy="57265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89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24073" y="7253"/>
            <a:ext cx="10504486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Balancing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DC-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IPT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57" y="1029031"/>
            <a:ext cx="4212843" cy="283525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73" y="4049217"/>
            <a:ext cx="2345706" cy="1859597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501" y="3963805"/>
            <a:ext cx="2521996" cy="195676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111" y="1059929"/>
            <a:ext cx="5636135" cy="1617914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111" y="3029143"/>
            <a:ext cx="5636135" cy="1569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/>
              <p:cNvSpPr txBox="1"/>
              <p:nvPr/>
            </p:nvSpPr>
            <p:spPr>
              <a:xfrm>
                <a:off x="5961040" y="2546637"/>
                <a:ext cx="6042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Simulation </a:t>
                </a:r>
                <a:r>
                  <a:rPr lang="tr-TR" dirty="0" err="1"/>
                  <a:t>results</a:t>
                </a:r>
                <a:r>
                  <a:rPr lang="tr-TR" dirty="0"/>
                  <a:t> </a:t>
                </a:r>
                <a:r>
                  <a:rPr lang="tr-TR" dirty="0" err="1"/>
                  <a:t>for</a:t>
                </a:r>
                <a:r>
                  <a:rPr lang="tr-TR" dirty="0"/>
                  <a:t> </a:t>
                </a:r>
                <a:r>
                  <a:rPr lang="tr-TR" dirty="0" err="1"/>
                  <a:t>equal</a:t>
                </a:r>
                <a:r>
                  <a:rPr lang="tr-TR" dirty="0"/>
                  <a:t> </a:t>
                </a:r>
                <a:r>
                  <a:rPr lang="tr-TR" dirty="0" err="1"/>
                  <a:t>magnetic</a:t>
                </a:r>
                <a:r>
                  <a:rPr lang="tr-TR" dirty="0"/>
                  <a:t> </a:t>
                </a:r>
                <a:r>
                  <a:rPr lang="tr-TR" dirty="0" err="1"/>
                  <a:t>coupling</a:t>
                </a:r>
                <a:r>
                  <a:rPr lang="tr-TR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1" name="Metin kutusu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040" y="2546637"/>
                <a:ext cx="604203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0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/>
              <p:cNvSpPr txBox="1"/>
              <p:nvPr/>
            </p:nvSpPr>
            <p:spPr>
              <a:xfrm>
                <a:off x="5961040" y="4511445"/>
                <a:ext cx="631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Simulation </a:t>
                </a:r>
                <a:r>
                  <a:rPr lang="tr-TR" dirty="0" err="1"/>
                  <a:t>results</a:t>
                </a:r>
                <a:r>
                  <a:rPr lang="tr-TR" dirty="0"/>
                  <a:t> </a:t>
                </a:r>
                <a:r>
                  <a:rPr lang="tr-TR" dirty="0" err="1"/>
                  <a:t>for</a:t>
                </a:r>
                <a:r>
                  <a:rPr lang="tr-TR" dirty="0"/>
                  <a:t> </a:t>
                </a:r>
                <a:r>
                  <a:rPr lang="tr-TR" dirty="0" err="1"/>
                  <a:t>unequal</a:t>
                </a:r>
                <a:r>
                  <a:rPr lang="tr-TR" dirty="0"/>
                  <a:t> </a:t>
                </a:r>
                <a:r>
                  <a:rPr lang="tr-TR" dirty="0" err="1"/>
                  <a:t>magnetic</a:t>
                </a:r>
                <a:r>
                  <a:rPr lang="tr-TR" dirty="0"/>
                  <a:t> </a:t>
                </a:r>
                <a:r>
                  <a:rPr lang="tr-TR" dirty="0" err="1"/>
                  <a:t>coupling</a:t>
                </a:r>
                <a:r>
                  <a:rPr lang="tr-TR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2" name="Metin kutusu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040" y="4511445"/>
                <a:ext cx="631038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7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etin kutusu 12"/>
          <p:cNvSpPr txBox="1"/>
          <p:nvPr/>
        </p:nvSpPr>
        <p:spPr>
          <a:xfrm>
            <a:off x="0" y="5887164"/>
            <a:ext cx="721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Phasor</a:t>
            </a:r>
            <a:r>
              <a:rPr lang="tr-TR" dirty="0"/>
              <a:t> </a:t>
            </a:r>
            <a:r>
              <a:rPr lang="tr-TR" dirty="0" err="1"/>
              <a:t>representation</a:t>
            </a:r>
            <a:r>
              <a:rPr lang="tr-TR" dirty="0"/>
              <a:t> of </a:t>
            </a:r>
            <a:r>
              <a:rPr lang="tr-TR" dirty="0" err="1"/>
              <a:t>equal</a:t>
            </a:r>
            <a:r>
              <a:rPr lang="tr-TR" dirty="0"/>
              <a:t>(</a:t>
            </a:r>
            <a:r>
              <a:rPr lang="tr-TR" dirty="0" err="1"/>
              <a:t>left</a:t>
            </a:r>
            <a:r>
              <a:rPr lang="tr-TR" dirty="0"/>
              <a:t>)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unequal</a:t>
            </a:r>
            <a:r>
              <a:rPr lang="tr-TR" dirty="0"/>
              <a:t>(</a:t>
            </a:r>
            <a:r>
              <a:rPr lang="tr-TR" dirty="0" err="1"/>
              <a:t>right</a:t>
            </a:r>
            <a:r>
              <a:rPr lang="tr-TR" dirty="0"/>
              <a:t>) </a:t>
            </a:r>
            <a:r>
              <a:rPr lang="tr-TR" dirty="0" err="1"/>
              <a:t>coupling</a:t>
            </a:r>
            <a:r>
              <a:rPr lang="tr-TR" dirty="0"/>
              <a:t> </a:t>
            </a:r>
            <a:r>
              <a:rPr lang="tr-TR" dirty="0" err="1"/>
              <a:t>cases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95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24073" y="7253"/>
            <a:ext cx="10504486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Balancing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Cross-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coupling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56" y="798825"/>
            <a:ext cx="2994921" cy="2015593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991" y="971434"/>
            <a:ext cx="5619711" cy="531429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0" y="4571134"/>
            <a:ext cx="4941775" cy="1517501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58" y="2814418"/>
            <a:ext cx="4941775" cy="1376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628744" y="4112805"/>
                <a:ext cx="40958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tr-TR" sz="1400" dirty="0"/>
                  <a:t>Simulation </a:t>
                </a:r>
                <a:r>
                  <a:rPr lang="tr-TR" sz="1400" dirty="0" err="1"/>
                  <a:t>results</a:t>
                </a:r>
                <a:r>
                  <a:rPr lang="tr-TR" sz="1400" dirty="0"/>
                  <a:t> </a:t>
                </a:r>
                <a:r>
                  <a:rPr lang="tr-TR" sz="1400" dirty="0" err="1"/>
                  <a:t>for</a:t>
                </a:r>
                <a:r>
                  <a:rPr lang="tr-TR" sz="1400" dirty="0"/>
                  <a:t> </a:t>
                </a:r>
                <a:r>
                  <a:rPr lang="tr-TR" sz="1400" dirty="0" err="1"/>
                  <a:t>unequal</a:t>
                </a:r>
                <a:r>
                  <a:rPr lang="tr-TR" sz="1400" dirty="0"/>
                  <a:t> </a:t>
                </a:r>
                <a:r>
                  <a:rPr lang="tr-TR" sz="1400" dirty="0" err="1"/>
                  <a:t>coupling</a:t>
                </a:r>
                <a:r>
                  <a:rPr lang="tr-TR" sz="1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sz="1400" dirty="0"/>
                  <a:t>)</a:t>
                </a:r>
              </a:p>
              <a:p>
                <a:pPr algn="ctr"/>
                <a:r>
                  <a:rPr lang="tr-TR" sz="1400" dirty="0"/>
                  <a:t> </a:t>
                </a:r>
                <a:r>
                  <a:rPr lang="tr-TR" sz="1400" dirty="0" err="1"/>
                  <a:t>without</a:t>
                </a:r>
                <a:r>
                  <a:rPr lang="tr-TR" sz="1400" dirty="0"/>
                  <a:t> </a:t>
                </a:r>
                <a:r>
                  <a:rPr lang="tr-TR" sz="1400" dirty="0" err="1"/>
                  <a:t>cross-coupling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=0).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4" y="4112805"/>
                <a:ext cx="4095801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628743" y="5907246"/>
                <a:ext cx="40958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tr-TR" sz="1400" dirty="0"/>
                  <a:t>Simulation </a:t>
                </a:r>
                <a:r>
                  <a:rPr lang="tr-TR" sz="1400" dirty="0" err="1"/>
                  <a:t>results</a:t>
                </a:r>
                <a:r>
                  <a:rPr lang="tr-TR" sz="1400" dirty="0"/>
                  <a:t> </a:t>
                </a:r>
                <a:r>
                  <a:rPr lang="tr-TR" sz="1400" dirty="0" err="1"/>
                  <a:t>for</a:t>
                </a:r>
                <a:r>
                  <a:rPr lang="tr-TR" sz="1400" dirty="0"/>
                  <a:t> </a:t>
                </a:r>
                <a:r>
                  <a:rPr lang="tr-TR" sz="1400" dirty="0" err="1"/>
                  <a:t>unequal</a:t>
                </a:r>
                <a:r>
                  <a:rPr lang="tr-TR" sz="1400" dirty="0"/>
                  <a:t> </a:t>
                </a:r>
                <a:r>
                  <a:rPr lang="tr-TR" sz="1400" dirty="0" err="1"/>
                  <a:t>coupling</a:t>
                </a:r>
                <a:r>
                  <a:rPr lang="tr-TR" sz="1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sz="1400" dirty="0"/>
                  <a:t>)</a:t>
                </a:r>
              </a:p>
              <a:p>
                <a:pPr algn="ctr"/>
                <a:r>
                  <a:rPr lang="tr-TR" sz="1400" dirty="0"/>
                  <a:t> </a:t>
                </a:r>
                <a:r>
                  <a:rPr lang="tr-TR" sz="1400" dirty="0" err="1"/>
                  <a:t>with</a:t>
                </a:r>
                <a:r>
                  <a:rPr lang="tr-TR" sz="1400" dirty="0"/>
                  <a:t> </a:t>
                </a:r>
                <a:r>
                  <a:rPr lang="tr-TR" sz="1400" dirty="0" err="1"/>
                  <a:t>cross-coupling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=11 </m:t>
                    </m:r>
                    <m:r>
                      <a:rPr lang="tr-T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tr-T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3" y="5907246"/>
                <a:ext cx="4095801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381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24073" y="7253"/>
            <a:ext cx="10504486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Balancing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Cross-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Coupling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8544320" y="4650183"/>
                <a:ext cx="27494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func>
                            <m:func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𝑝𝑓</m:t>
                              </m:r>
                            </m:sub>
                          </m:sSub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𝑅𝑥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⁡(90+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320" y="4650183"/>
                <a:ext cx="2749471" cy="613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/>
              <p:cNvSpPr txBox="1"/>
              <p:nvPr/>
            </p:nvSpPr>
            <p:spPr>
              <a:xfrm>
                <a:off x="8662342" y="3746531"/>
                <a:ext cx="2395849" cy="574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𝑝𝑓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𝑅𝑥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𝑅𝑥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Metin kutusu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42" y="3746531"/>
                <a:ext cx="2395849" cy="5744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o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116807"/>
                  </p:ext>
                </p:extLst>
              </p:nvPr>
            </p:nvGraphicFramePr>
            <p:xfrm>
              <a:off x="1739189" y="4216116"/>
              <a:ext cx="5212488" cy="195182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031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031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0312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0312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 err="1"/>
                            <a:t>Input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 err="1"/>
                            <a:t>Output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67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14.71</a:t>
                          </a:r>
                          <a14:m>
                            <m:oMath xmlns:m="http://schemas.openxmlformats.org/officeDocument/2006/math">
                              <m:r>
                                <a:rPr lang="tr-T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76.7</a:t>
                          </a:r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24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13.9</a:t>
                          </a:r>
                          <a14:m>
                            <m:oMath xmlns:m="http://schemas.openxmlformats.org/officeDocument/2006/math">
                              <m:r>
                                <a:rPr lang="tr-T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7 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110.8</a:t>
                          </a:r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67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𝑅𝑥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4.1 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θ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19.5</a:t>
                          </a:r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67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𝑅𝑥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2.8 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11.02 </a:t>
                          </a:r>
                          <a14:m>
                            <m:oMath xmlns:m="http://schemas.openxmlformats.org/officeDocument/2006/math"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o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116807"/>
                  </p:ext>
                </p:extLst>
              </p:nvPr>
            </p:nvGraphicFramePr>
            <p:xfrm>
              <a:off x="1739189" y="4216116"/>
              <a:ext cx="5212488" cy="195182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03122"/>
                    <a:gridCol w="1303122"/>
                    <a:gridCol w="1303122"/>
                    <a:gridCol w="130312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 err="1" smtClean="0"/>
                            <a:t>Input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 err="1" smtClean="0"/>
                            <a:t>Output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</a:tr>
                  <a:tr h="4067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97015" r="-301869" b="-307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467" t="-97015" r="-201869" b="-307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467" t="-97015" r="-101869" b="-307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 smtClean="0"/>
                            <a:t>76.7</a:t>
                          </a:r>
                          <a:r>
                            <a:rPr 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220000" r="-301869" b="-2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467" t="-220000" r="-201869" b="-2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467" t="-220000" r="-101869" b="-2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 smtClean="0"/>
                            <a:t>110.8</a:t>
                          </a:r>
                          <a:r>
                            <a:rPr 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4067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286567" r="-301869" b="-1179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 smtClean="0"/>
                            <a:t>4.1 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/>
                            <a:t>θ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 smtClean="0"/>
                            <a:t>19.5</a:t>
                          </a:r>
                          <a:r>
                            <a:rPr 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4067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386567" r="-301869" b="-179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 smtClean="0"/>
                            <a:t>2.8 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467" t="-386567" r="-101869" b="-179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00467" t="-386567" r="-1869" b="-1791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/>
              <p:cNvSpPr txBox="1"/>
              <p:nvPr/>
            </p:nvSpPr>
            <p:spPr>
              <a:xfrm>
                <a:off x="8334688" y="2652867"/>
                <a:ext cx="3467872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𝐶𝐵𝑅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=100(1−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𝑅𝑥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𝑅𝑥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Metin kutusu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688" y="2652867"/>
                <a:ext cx="3467872" cy="5727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etin kutusu 5"/>
          <p:cNvSpPr txBox="1"/>
          <p:nvPr/>
        </p:nvSpPr>
        <p:spPr>
          <a:xfrm>
            <a:off x="8334688" y="2073519"/>
            <a:ext cx="340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Mutual</a:t>
            </a:r>
            <a:r>
              <a:rPr lang="tr-TR" dirty="0"/>
              <a:t> </a:t>
            </a:r>
            <a:r>
              <a:rPr lang="tr-TR" dirty="0" err="1"/>
              <a:t>difference</a:t>
            </a:r>
            <a:r>
              <a:rPr lang="tr-TR" dirty="0"/>
              <a:t> is </a:t>
            </a:r>
            <a:r>
              <a:rPr lang="tr-TR" dirty="0" err="1"/>
              <a:t>given</a:t>
            </a:r>
            <a:r>
              <a:rPr lang="tr-TR" dirty="0"/>
              <a:t> as 5%.</a:t>
            </a:r>
            <a:endParaRPr lang="en-US" dirty="0"/>
          </a:p>
        </p:txBody>
      </p:sp>
      <p:pic>
        <p:nvPicPr>
          <p:cNvPr id="19" name="Resi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9" y="1027370"/>
            <a:ext cx="4467118" cy="3006387"/>
          </a:xfrm>
          <a:prstGeom prst="rect">
            <a:avLst/>
          </a:prstGeom>
        </p:spPr>
      </p:pic>
      <p:pic>
        <p:nvPicPr>
          <p:cNvPr id="20" name="Resim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097" y="1027370"/>
            <a:ext cx="3179168" cy="30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47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24073" y="7253"/>
            <a:ext cx="10504486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Balancing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De-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4" y="3337657"/>
            <a:ext cx="4941775" cy="1472933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4" y="1516050"/>
            <a:ext cx="4941775" cy="1376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367155" y="2814437"/>
                <a:ext cx="48763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tr-TR" sz="1400" dirty="0"/>
                  <a:t>Simulation </a:t>
                </a:r>
                <a:r>
                  <a:rPr lang="tr-TR" sz="1400" dirty="0" err="1"/>
                  <a:t>results</a:t>
                </a:r>
                <a:r>
                  <a:rPr lang="tr-TR" sz="1400" dirty="0"/>
                  <a:t> </a:t>
                </a:r>
                <a:r>
                  <a:rPr lang="tr-TR" sz="1400" dirty="0" err="1"/>
                  <a:t>for</a:t>
                </a:r>
                <a:r>
                  <a:rPr lang="tr-TR" sz="1400" dirty="0"/>
                  <a:t> </a:t>
                </a:r>
                <a:r>
                  <a:rPr lang="tr-TR" sz="1400" dirty="0" err="1"/>
                  <a:t>unequal</a:t>
                </a:r>
                <a:r>
                  <a:rPr lang="tr-TR" sz="1400" dirty="0"/>
                  <a:t> </a:t>
                </a:r>
                <a:r>
                  <a:rPr lang="tr-TR" sz="1400" dirty="0" err="1"/>
                  <a:t>coupling</a:t>
                </a:r>
                <a:r>
                  <a:rPr lang="tr-TR" sz="1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sz="1400" dirty="0"/>
                  <a:t>)</a:t>
                </a:r>
              </a:p>
              <a:p>
                <a:pPr algn="ctr"/>
                <a:r>
                  <a:rPr lang="tr-TR" sz="1400" dirty="0"/>
                  <a:t> </a:t>
                </a:r>
                <a:r>
                  <a:rPr lang="tr-TR" sz="1400" dirty="0" err="1"/>
                  <a:t>without</a:t>
                </a:r>
                <a:r>
                  <a:rPr lang="tr-TR" sz="1400" dirty="0"/>
                  <a:t> </a:t>
                </a:r>
                <a:r>
                  <a:rPr lang="tr-TR" sz="1400" dirty="0" err="1"/>
                  <a:t>Rx</a:t>
                </a:r>
                <a:r>
                  <a:rPr lang="tr-TR" sz="1400" dirty="0"/>
                  <a:t> </a:t>
                </a:r>
                <a:r>
                  <a:rPr lang="tr-TR" sz="1400" dirty="0" err="1"/>
                  <a:t>module</a:t>
                </a:r>
                <a:r>
                  <a:rPr lang="tr-TR" sz="1400" dirty="0"/>
                  <a:t> </a:t>
                </a:r>
                <a:r>
                  <a:rPr lang="tr-TR" sz="1400" dirty="0" err="1"/>
                  <a:t>resonant</a:t>
                </a:r>
                <a:r>
                  <a:rPr lang="tr-TR" sz="1400" dirty="0"/>
                  <a:t> </a:t>
                </a:r>
                <a:r>
                  <a:rPr lang="tr-TR" sz="1400" dirty="0" err="1"/>
                  <a:t>frequency</a:t>
                </a:r>
                <a:r>
                  <a:rPr lang="tr-TR" sz="1400" dirty="0"/>
                  <a:t> </a:t>
                </a:r>
                <a:r>
                  <a:rPr lang="tr-TR" sz="1400" dirty="0" err="1"/>
                  <a:t>detuning</a:t>
                </a:r>
                <a:r>
                  <a:rPr lang="tr-TR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𝑅𝑥</m:t>
                        </m:r>
                      </m:sub>
                    </m:sSub>
                    <m:r>
                      <a:rPr lang="tr-T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sz="1400" dirty="0"/>
                  <a:t>)</a:t>
                </a:r>
                <a:endParaRPr lang="en-US" sz="1400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5" y="2814437"/>
                <a:ext cx="4876336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531255" y="4740401"/>
                <a:ext cx="46135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tr-TR" sz="1400" dirty="0"/>
                  <a:t>Simulation </a:t>
                </a:r>
                <a:r>
                  <a:rPr lang="tr-TR" sz="1400" dirty="0" err="1"/>
                  <a:t>results</a:t>
                </a:r>
                <a:r>
                  <a:rPr lang="tr-TR" sz="1400" dirty="0"/>
                  <a:t> </a:t>
                </a:r>
                <a:r>
                  <a:rPr lang="tr-TR" sz="1400" dirty="0" err="1"/>
                  <a:t>for</a:t>
                </a:r>
                <a:r>
                  <a:rPr lang="tr-TR" sz="1400" dirty="0"/>
                  <a:t> </a:t>
                </a:r>
                <a:r>
                  <a:rPr lang="tr-TR" sz="1400" dirty="0" err="1"/>
                  <a:t>unequal</a:t>
                </a:r>
                <a:r>
                  <a:rPr lang="tr-TR" sz="1400" dirty="0"/>
                  <a:t> </a:t>
                </a:r>
                <a:r>
                  <a:rPr lang="tr-TR" sz="1400" dirty="0" err="1"/>
                  <a:t>coupling</a:t>
                </a:r>
                <a:r>
                  <a:rPr lang="tr-TR" sz="1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sz="1400" dirty="0"/>
                  <a:t>)</a:t>
                </a:r>
              </a:p>
              <a:p>
                <a:pPr algn="ctr"/>
                <a:r>
                  <a:rPr lang="tr-TR" sz="1400" dirty="0"/>
                  <a:t> </a:t>
                </a:r>
                <a:r>
                  <a:rPr lang="tr-TR" sz="1400" dirty="0" err="1"/>
                  <a:t>with</a:t>
                </a:r>
                <a:r>
                  <a:rPr lang="tr-TR" sz="1400" dirty="0"/>
                  <a:t> </a:t>
                </a:r>
                <a:r>
                  <a:rPr lang="tr-TR" sz="1400" dirty="0" err="1"/>
                  <a:t>Rx</a:t>
                </a:r>
                <a:r>
                  <a:rPr lang="tr-TR" sz="1400" dirty="0"/>
                  <a:t> </a:t>
                </a:r>
                <a:r>
                  <a:rPr lang="tr-TR" sz="1400" dirty="0" err="1"/>
                  <a:t>module</a:t>
                </a:r>
                <a:r>
                  <a:rPr lang="tr-TR" sz="1400" dirty="0"/>
                  <a:t> </a:t>
                </a:r>
                <a:r>
                  <a:rPr lang="tr-TR" sz="1400" dirty="0" err="1"/>
                  <a:t>resonant</a:t>
                </a:r>
                <a:r>
                  <a:rPr lang="tr-TR" sz="1400" dirty="0"/>
                  <a:t> </a:t>
                </a:r>
                <a:r>
                  <a:rPr lang="tr-TR" sz="1400" dirty="0" err="1"/>
                  <a:t>frequency</a:t>
                </a:r>
                <a:r>
                  <a:rPr lang="tr-TR" sz="1400" dirty="0"/>
                  <a:t> </a:t>
                </a:r>
                <a:r>
                  <a:rPr lang="tr-TR" sz="1400" dirty="0" err="1"/>
                  <a:t>detuning</a:t>
                </a:r>
                <a:r>
                  <a:rPr lang="tr-TR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𝑅𝑥</m:t>
                        </m:r>
                      </m:sub>
                    </m:sSub>
                    <m:r>
                      <a:rPr lang="tr-T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tr-T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sz="1400" dirty="0"/>
                  <a:t>)</a:t>
                </a:r>
                <a:endParaRPr lang="en-US" sz="1400" dirty="0"/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55" y="4740401"/>
                <a:ext cx="4613571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si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501" y="1133275"/>
            <a:ext cx="3828351" cy="254024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6438" y="3802660"/>
            <a:ext cx="3038475" cy="54292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4266" y="4474730"/>
            <a:ext cx="5029200" cy="65722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4433" y="5261100"/>
            <a:ext cx="1404192" cy="7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78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24073" y="-261194"/>
            <a:ext cx="10504486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Balancing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28" y="863542"/>
            <a:ext cx="5942158" cy="230858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8" y="3426422"/>
            <a:ext cx="5942159" cy="2262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o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5858078"/>
                  </p:ext>
                </p:extLst>
              </p:nvPr>
            </p:nvGraphicFramePr>
            <p:xfrm>
              <a:off x="7327071" y="997766"/>
              <a:ext cx="3498209" cy="463124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6945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036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3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1" i="0" dirty="0" err="1"/>
                            <a:t>Parameters</a:t>
                          </a:r>
                          <a:endParaRPr lang="en-US" sz="14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1" i="0" dirty="0"/>
                            <a:t>Value</a:t>
                          </a:r>
                          <a:endParaRPr lang="en-US" sz="1400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3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/>
                            <a:t>550 W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3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/>
                            <a:t>500 W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3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resonant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/>
                            <a:t>150 kHz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5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  <m: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DC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/>
                            <a:t>100 V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5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  <m: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rms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/>
                            <a:t>90</a:t>
                          </a:r>
                          <a14:m>
                            <m:oMath xmlns:m="http://schemas.openxmlformats.org/officeDocument/2006/math">
                              <m:r>
                                <a:rPr lang="tr-TR" sz="11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tr-TR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 sz="1100" b="0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tr-TR" sz="1100" b="0" i="0" smtClean="0">
                                      <a:latin typeface="Cambria Math" panose="02040503050406030204" pitchFamily="18" charset="0"/>
                                    </a:rPr>
                                    <m:t>rms</m:t>
                                  </m:r>
                                </m:sub>
                              </m:sSub>
                            </m:oMath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3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/>
                            <a:t>100 V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3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/>
                            <a:t>10 </a:t>
                          </a:r>
                          <a:r>
                            <a:rPr lang="el-GR" sz="11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Ω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954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equ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100" b="0" i="0" dirty="0"/>
                            <a:t>16.21 </a:t>
                          </a:r>
                          <a:r>
                            <a:rPr lang="el-GR" sz="11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Ω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3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Rx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/>
                            <a:t>68.8</a:t>
                          </a:r>
                          <a:r>
                            <a:rPr lang="tr-TR" sz="1100" b="0" i="0" baseline="0" dirty="0"/>
                            <a:t> </a:t>
                          </a:r>
                          <a:r>
                            <a:rPr lang="el-GR" sz="1100" b="0" i="0" baseline="0" dirty="0"/>
                            <a:t>μ</a:t>
                          </a:r>
                          <a:r>
                            <a:rPr lang="tr-TR" sz="1100" b="0" i="0" baseline="0" dirty="0"/>
                            <a:t>H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3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tr-TR" sz="1100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100" b="0" i="0" dirty="0"/>
                            <a:t>15</a:t>
                          </a:r>
                          <a:r>
                            <a:rPr lang="tr-TR" sz="1100" b="0" i="0" baseline="0" dirty="0"/>
                            <a:t> </a:t>
                          </a:r>
                          <a:r>
                            <a:rPr lang="el-GR" sz="1100" b="0" i="0" baseline="0" dirty="0"/>
                            <a:t>μ</a:t>
                          </a:r>
                          <a:r>
                            <a:rPr lang="tr-TR" sz="1100" b="0" i="0" baseline="0" dirty="0"/>
                            <a:t>H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31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Tx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100" b="0" i="0" dirty="0"/>
                            <a:t>82</a:t>
                          </a:r>
                          <a:r>
                            <a:rPr lang="tr-TR" sz="1100" b="0" i="0" baseline="0" dirty="0"/>
                            <a:t> </a:t>
                          </a:r>
                          <a:r>
                            <a:rPr lang="el-GR" sz="1100" b="0" i="0" baseline="0" dirty="0"/>
                            <a:t>μ</a:t>
                          </a:r>
                          <a:r>
                            <a:rPr lang="tr-TR" sz="1100" b="0" i="0" baseline="0" dirty="0"/>
                            <a:t>H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3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1100" b="0" i="0" smtClean="0">
                                        <a:latin typeface="Cambria Math" panose="02040503050406030204" pitchFamily="18" charset="0"/>
                                      </a:rPr>
                                      <m:t>Tx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/>
                            <a:t>13.8 </a:t>
                          </a:r>
                          <a:r>
                            <a:rPr lang="tr-TR" sz="1100" b="0" i="0" dirty="0" err="1"/>
                            <a:t>nF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3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 sz="20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tr-TR" sz="20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Rx</m:t>
                                  </m:r>
                                  <m:r>
                                    <a:rPr lang="tr-TR" sz="20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sz="2000" b="0" i="0" dirty="0">
                              <a:solidFill>
                                <a:srgbClr val="C00000"/>
                              </a:solidFill>
                            </a:rPr>
                            <a:t>(135 kHz)</a:t>
                          </a:r>
                          <a:endParaRPr lang="en-US" sz="2000" b="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2000" b="0" i="0" dirty="0">
                              <a:solidFill>
                                <a:srgbClr val="C00000"/>
                              </a:solidFill>
                            </a:rPr>
                            <a:t>21</a:t>
                          </a:r>
                          <a:r>
                            <a:rPr lang="tr-TR" sz="2000" b="0" i="0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r>
                            <a:rPr lang="tr-TR" sz="2000" b="0" i="0" baseline="0" dirty="0" err="1">
                              <a:solidFill>
                                <a:srgbClr val="C00000"/>
                              </a:solidFill>
                            </a:rPr>
                            <a:t>nF</a:t>
                          </a:r>
                          <a:endParaRPr lang="en-US" sz="2000" b="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5091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 sz="20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sz="20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2000" b="0" i="0" dirty="0">
                              <a:solidFill>
                                <a:srgbClr val="C00000"/>
                              </a:solidFill>
                            </a:rPr>
                            <a:t>11</a:t>
                          </a:r>
                          <a:r>
                            <a:rPr lang="tr-TR" sz="2000" b="0" i="0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r>
                            <a:rPr lang="el-GR" sz="2000" b="0" i="0" baseline="0" dirty="0">
                              <a:solidFill>
                                <a:srgbClr val="C00000"/>
                              </a:solidFill>
                            </a:rPr>
                            <a:t>μ</a:t>
                          </a:r>
                          <a:r>
                            <a:rPr lang="tr-TR" sz="2000" b="0" i="0" baseline="0" dirty="0">
                              <a:solidFill>
                                <a:srgbClr val="C00000"/>
                              </a:solidFill>
                            </a:rPr>
                            <a:t>H</a:t>
                          </a:r>
                          <a:endParaRPr lang="en-US" sz="2000" b="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o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5858078"/>
                  </p:ext>
                </p:extLst>
              </p:nvPr>
            </p:nvGraphicFramePr>
            <p:xfrm>
              <a:off x="7327071" y="997766"/>
              <a:ext cx="3498209" cy="463124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694577"/>
                    <a:gridCol w="1803632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1" i="0" dirty="0" err="1" smtClean="0"/>
                            <a:t>Parameters</a:t>
                          </a:r>
                          <a:endParaRPr lang="en-US" sz="14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400" b="1" i="0" dirty="0" smtClean="0"/>
                            <a:t>Value</a:t>
                          </a:r>
                          <a:endParaRPr lang="en-US" sz="1400" b="1" i="0" dirty="0"/>
                        </a:p>
                      </a:txBody>
                      <a:tcPr/>
                    </a:tc>
                  </a:tr>
                  <a:tr h="2831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108511" r="-107527" b="-1429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 smtClean="0"/>
                            <a:t>550 W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</a:tr>
                  <a:tr h="2831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213043" r="-107527" b="-136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 smtClean="0"/>
                            <a:t>500 W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</a:tr>
                  <a:tr h="2831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306383" r="-107527" b="-1231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 smtClean="0"/>
                            <a:t>150 kHz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</a:tr>
                  <a:tr h="2885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406383" r="-107527" b="-1131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 smtClean="0"/>
                            <a:t>100 V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</a:tr>
                  <a:tr h="2885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506383" r="-107527" b="-1031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4595" t="-506383" r="-1351" b="-1031915"/>
                          </a:stretch>
                        </a:blipFill>
                      </a:tcPr>
                    </a:tc>
                  </a:tr>
                  <a:tr h="2831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606383" r="-107527" b="-931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 smtClean="0"/>
                            <a:t>100 V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</a:tr>
                  <a:tr h="2831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706383" r="-107527" b="-831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 smtClean="0"/>
                            <a:t>10 </a:t>
                          </a:r>
                          <a:r>
                            <a:rPr lang="el-GR" sz="11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Ω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</a:tr>
                  <a:tr h="295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789583" r="-107527" b="-7145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100" b="0" i="0" dirty="0" smtClean="0"/>
                            <a:t>16.21 </a:t>
                          </a:r>
                          <a:r>
                            <a:rPr lang="el-GR" sz="11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Ω</a:t>
                          </a:r>
                          <a:endParaRPr lang="en-US" sz="1100" b="0" i="0" dirty="0" smtClean="0"/>
                        </a:p>
                      </a:txBody>
                      <a:tcPr anchor="ctr"/>
                    </a:tc>
                  </a:tr>
                  <a:tr h="2831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908511" r="-107527" b="-629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 smtClean="0"/>
                            <a:t>68.8</a:t>
                          </a:r>
                          <a:r>
                            <a:rPr lang="tr-TR" sz="1100" b="0" i="0" baseline="0" dirty="0" smtClean="0"/>
                            <a:t> </a:t>
                          </a:r>
                          <a:r>
                            <a:rPr lang="el-GR" sz="1100" b="0" i="0" baseline="0" dirty="0" smtClean="0"/>
                            <a:t>μ</a:t>
                          </a:r>
                          <a:r>
                            <a:rPr lang="tr-TR" sz="1100" b="0" i="0" baseline="0" dirty="0" smtClean="0"/>
                            <a:t>H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</a:tr>
                  <a:tr h="2831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1030435" r="-107527" b="-5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100" b="0" i="0" dirty="0" smtClean="0"/>
                            <a:t>15</a:t>
                          </a:r>
                          <a:r>
                            <a:rPr lang="tr-TR" sz="1100" b="0" i="0" baseline="0" dirty="0" smtClean="0"/>
                            <a:t> </a:t>
                          </a:r>
                          <a:r>
                            <a:rPr lang="el-GR" sz="1100" b="0" i="0" baseline="0" dirty="0" smtClean="0"/>
                            <a:t>μ</a:t>
                          </a:r>
                          <a:r>
                            <a:rPr lang="tr-TR" sz="1100" b="0" i="0" baseline="0" dirty="0" smtClean="0"/>
                            <a:t>H</a:t>
                          </a:r>
                          <a:endParaRPr lang="en-US" sz="1100" b="0" i="0" dirty="0" smtClean="0"/>
                        </a:p>
                      </a:txBody>
                      <a:tcPr anchor="ctr"/>
                    </a:tc>
                  </a:tr>
                  <a:tr h="2831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1106383" r="-107527" b="-431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100" b="0" i="0" dirty="0" smtClean="0"/>
                            <a:t>82</a:t>
                          </a:r>
                          <a:r>
                            <a:rPr lang="tr-TR" sz="1100" b="0" i="0" baseline="0" dirty="0" smtClean="0"/>
                            <a:t> </a:t>
                          </a:r>
                          <a:r>
                            <a:rPr lang="el-GR" sz="1100" b="0" i="0" baseline="0" dirty="0" smtClean="0"/>
                            <a:t>μ</a:t>
                          </a:r>
                          <a:r>
                            <a:rPr lang="tr-TR" sz="1100" b="0" i="0" baseline="0" dirty="0" smtClean="0"/>
                            <a:t>H</a:t>
                          </a:r>
                          <a:endParaRPr lang="en-US" sz="1100" b="0" i="0" dirty="0" smtClean="0"/>
                        </a:p>
                      </a:txBody>
                      <a:tcPr anchor="ctr"/>
                    </a:tc>
                  </a:tr>
                  <a:tr h="2831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1232609" r="-107527" b="-3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1100" b="0" i="0" dirty="0" smtClean="0"/>
                            <a:t>13.8 </a:t>
                          </a:r>
                          <a:r>
                            <a:rPr lang="tr-TR" sz="1100" b="0" i="0" dirty="0" err="1" smtClean="0"/>
                            <a:t>nF</a:t>
                          </a:r>
                          <a:endParaRPr lang="en-US" sz="1100" b="0" i="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943077" r="-107527" b="-14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sz="2000" b="0" i="0" dirty="0" smtClean="0">
                              <a:solidFill>
                                <a:srgbClr val="C00000"/>
                              </a:solidFill>
                            </a:rPr>
                            <a:t>21</a:t>
                          </a:r>
                          <a:r>
                            <a:rPr lang="tr-TR" sz="2000" b="0" i="0" baseline="0" dirty="0" smtClean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r>
                            <a:rPr lang="tr-TR" sz="2000" b="0" i="0" baseline="0" dirty="0" err="1" smtClean="0">
                              <a:solidFill>
                                <a:srgbClr val="C00000"/>
                              </a:solidFill>
                            </a:rPr>
                            <a:t>nF</a:t>
                          </a:r>
                          <a:endParaRPr lang="en-US" sz="2000" b="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091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8" t="-807143" r="-107527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2000" b="0" i="0" dirty="0" smtClean="0">
                              <a:solidFill>
                                <a:srgbClr val="C00000"/>
                              </a:solidFill>
                            </a:rPr>
                            <a:t>11</a:t>
                          </a:r>
                          <a:r>
                            <a:rPr lang="tr-TR" sz="2000" b="0" i="0" baseline="0" dirty="0" smtClean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r>
                            <a:rPr lang="el-GR" sz="2000" b="0" i="0" baseline="0" dirty="0" smtClean="0">
                              <a:solidFill>
                                <a:srgbClr val="C00000"/>
                              </a:solidFill>
                            </a:rPr>
                            <a:t>μ</a:t>
                          </a:r>
                          <a:r>
                            <a:rPr lang="tr-TR" sz="2000" b="0" i="0" baseline="0" dirty="0" smtClean="0">
                              <a:solidFill>
                                <a:srgbClr val="C00000"/>
                              </a:solidFill>
                            </a:rPr>
                            <a:t>H</a:t>
                          </a:r>
                          <a:endParaRPr lang="en-US" sz="2000" b="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3612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939567" y="1495424"/>
            <a:ext cx="9809393" cy="4943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of Study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Inductive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Power Transfer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tr-TR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odeling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</a:t>
            </a:r>
            <a:r>
              <a:rPr lang="tr-T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erification</a:t>
            </a:r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IPT System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514350" indent="-514350" algn="l" fontAlgn="auto">
              <a:spcAft>
                <a:spcPts val="0"/>
              </a:spcAft>
              <a:buFont typeface="+mj-lt"/>
              <a:buAutoNum type="arabicPeriod"/>
            </a:pP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-1" y="266700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82874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24073" y="0"/>
            <a:ext cx="10504486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Transmitter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IPT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17" y="985362"/>
            <a:ext cx="2552741" cy="2330764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38" y="948950"/>
            <a:ext cx="2617221" cy="225244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721" y="3718172"/>
            <a:ext cx="5667837" cy="258491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38" y="3718172"/>
            <a:ext cx="2617221" cy="248228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722" y="948950"/>
            <a:ext cx="5667837" cy="2673146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716" y="3718172"/>
            <a:ext cx="2552741" cy="23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03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24073" y="0"/>
            <a:ext cx="10504486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Receiver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IPT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9" y="1508938"/>
            <a:ext cx="5255962" cy="4026956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89" y="1508938"/>
            <a:ext cx="5554611" cy="40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24073" y="0"/>
            <a:ext cx="10504486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Ferrite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/>
          <a:srcRect r="53217" b="1759"/>
          <a:stretch/>
        </p:blipFill>
        <p:spPr>
          <a:xfrm>
            <a:off x="1954634" y="1136631"/>
            <a:ext cx="3473042" cy="3781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o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325546"/>
                  </p:ext>
                </p:extLst>
              </p:nvPr>
            </p:nvGraphicFramePr>
            <p:xfrm>
              <a:off x="2689084" y="5106014"/>
              <a:ext cx="6400799" cy="109728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086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848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7846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 err="1"/>
                            <a:t>Ferrite</a:t>
                          </a:r>
                          <a:r>
                            <a:rPr lang="tr-TR" dirty="0"/>
                            <a:t> </a:t>
                          </a:r>
                          <a:r>
                            <a:rPr lang="tr-TR" dirty="0" err="1"/>
                            <a:t>Back-core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err="1"/>
                            <a:t>Ferrite</a:t>
                          </a:r>
                          <a:r>
                            <a:rPr lang="tr-TR" dirty="0"/>
                            <a:t> </a:t>
                          </a:r>
                          <a:r>
                            <a:rPr lang="tr-TR" dirty="0" err="1"/>
                            <a:t>Spoke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1914">
                    <a:tc>
                      <a:txBody>
                        <a:bodyPr/>
                        <a:lstStyle/>
                        <a:p>
                          <a:r>
                            <a:rPr lang="tr-TR" dirty="0" err="1"/>
                            <a:t>Inductance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80.9</a:t>
                          </a:r>
                          <a:r>
                            <a:rPr lang="tr-TR" baseline="0" dirty="0"/>
                            <a:t> </a:t>
                          </a:r>
                          <a:r>
                            <a:rPr lang="el-GR" sz="1800" b="0" i="0" baseline="0" dirty="0"/>
                            <a:t>μ</a:t>
                          </a:r>
                          <a:r>
                            <a:rPr lang="tr-TR" sz="1800" b="0" i="0" baseline="0" dirty="0"/>
                            <a:t>H</a:t>
                          </a:r>
                          <a:endParaRPr lang="en-US" sz="18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65.4</a:t>
                          </a:r>
                          <a:r>
                            <a:rPr lang="tr-TR" baseline="0" dirty="0"/>
                            <a:t> </a:t>
                          </a:r>
                          <a:r>
                            <a:rPr lang="el-GR" sz="1800" b="0" i="0" baseline="0" dirty="0"/>
                            <a:t>μ</a:t>
                          </a:r>
                          <a:r>
                            <a:rPr lang="tr-TR" sz="1800" b="0" i="0" baseline="0" dirty="0"/>
                            <a:t>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20% </a:t>
                          </a:r>
                          <a:r>
                            <a:rPr lang="tr-TR" dirty="0" err="1"/>
                            <a:t>Decrease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1914">
                    <a:tc>
                      <a:txBody>
                        <a:bodyPr/>
                        <a:lstStyle/>
                        <a:p>
                          <a:r>
                            <a:rPr lang="tr-TR" dirty="0" err="1"/>
                            <a:t>Ferrite</a:t>
                          </a:r>
                          <a:r>
                            <a:rPr lang="tr-TR" baseline="0" dirty="0"/>
                            <a:t> </a:t>
                          </a:r>
                          <a:r>
                            <a:rPr lang="tr-TR" baseline="0" dirty="0" err="1"/>
                            <a:t>Area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669</a:t>
                          </a:r>
                          <a14:m>
                            <m:oMath xmlns:m="http://schemas.openxmlformats.org/officeDocument/2006/math">
                              <m:r>
                                <a:rPr lang="tr-T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p>
                                <m:sSup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207</a:t>
                          </a:r>
                          <a14:m>
                            <m:oMath xmlns:m="http://schemas.openxmlformats.org/officeDocument/2006/math">
                              <m:r>
                                <a:rPr lang="tr-T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p>
                                <m:sSup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69% </a:t>
                          </a:r>
                          <a:r>
                            <a:rPr lang="tr-TR" dirty="0" err="1"/>
                            <a:t>Decrease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o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325546"/>
                  </p:ext>
                </p:extLst>
              </p:nvPr>
            </p:nvGraphicFramePr>
            <p:xfrm>
              <a:off x="2689084" y="5106014"/>
              <a:ext cx="6400799" cy="109728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08682"/>
                    <a:gridCol w="1828800"/>
                    <a:gridCol w="1484852"/>
                    <a:gridCol w="1778465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 err="1" smtClean="0"/>
                            <a:t>Ferrite</a:t>
                          </a:r>
                          <a:r>
                            <a:rPr lang="tr-TR" dirty="0" smtClean="0"/>
                            <a:t> </a:t>
                          </a:r>
                          <a:r>
                            <a:rPr lang="tr-TR" dirty="0" err="1" smtClean="0"/>
                            <a:t>Back-core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Ferrite</a:t>
                          </a:r>
                          <a:r>
                            <a:rPr lang="tr-TR" dirty="0" smtClean="0"/>
                            <a:t> </a:t>
                          </a:r>
                          <a:r>
                            <a:rPr lang="tr-TR" dirty="0" err="1" smtClean="0"/>
                            <a:t>Spoke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Inductance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 smtClean="0"/>
                            <a:t>80.9</a:t>
                          </a:r>
                          <a:r>
                            <a:rPr lang="tr-TR" baseline="0" dirty="0" smtClean="0"/>
                            <a:t> </a:t>
                          </a:r>
                          <a:r>
                            <a:rPr lang="el-GR" sz="1800" b="0" i="0" baseline="0" dirty="0" smtClean="0"/>
                            <a:t>μ</a:t>
                          </a:r>
                          <a:r>
                            <a:rPr lang="tr-TR" sz="1800" b="0" i="0" baseline="0" dirty="0" smtClean="0"/>
                            <a:t>H</a:t>
                          </a:r>
                          <a:endParaRPr lang="en-US" sz="1800" b="0" i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65.4</a:t>
                          </a:r>
                          <a:r>
                            <a:rPr lang="tr-TR" baseline="0" dirty="0" smtClean="0"/>
                            <a:t> </a:t>
                          </a:r>
                          <a:r>
                            <a:rPr lang="el-GR" sz="1800" b="0" i="0" baseline="0" dirty="0" smtClean="0"/>
                            <a:t>μ</a:t>
                          </a:r>
                          <a:r>
                            <a:rPr lang="tr-TR" sz="1800" b="0" i="0" baseline="0" dirty="0" smtClean="0"/>
                            <a:t>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20% </a:t>
                          </a:r>
                          <a:r>
                            <a:rPr lang="tr-TR" dirty="0" err="1" smtClean="0"/>
                            <a:t>Decrease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Ferrite</a:t>
                          </a:r>
                          <a:r>
                            <a:rPr lang="tr-TR" baseline="0" dirty="0" smtClean="0"/>
                            <a:t> </a:t>
                          </a:r>
                          <a:r>
                            <a:rPr lang="tr-TR" baseline="0" dirty="0" err="1" smtClean="0"/>
                            <a:t>Area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2000" t="-210000" r="-18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1475" t="-210000" r="-121311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69% </a:t>
                          </a:r>
                          <a:r>
                            <a:rPr lang="tr-TR" dirty="0" err="1" smtClean="0"/>
                            <a:t>Decrease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l="48652" b="3375"/>
          <a:stretch/>
        </p:blipFill>
        <p:spPr>
          <a:xfrm>
            <a:off x="6326124" y="1100094"/>
            <a:ext cx="3811970" cy="37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0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Power Transfer to Rotating Frames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B8BD-C760-4A7D-AA10-CE3AA21A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64" y="1633235"/>
            <a:ext cx="1607776" cy="1297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C99EB-7040-481D-9438-24949CB0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662" y="1417638"/>
            <a:ext cx="2171652" cy="1434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3B6D6-1178-435E-B894-CFB65C25D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"/>
          <a:stretch/>
        </p:blipFill>
        <p:spPr>
          <a:xfrm>
            <a:off x="8547187" y="1439927"/>
            <a:ext cx="1780276" cy="1411717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2C13F-F67A-4D10-8FA6-B39183C41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10889"/>
              </p:ext>
            </p:extLst>
          </p:nvPr>
        </p:nvGraphicFramePr>
        <p:xfrm>
          <a:off x="1495424" y="3008993"/>
          <a:ext cx="92011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3363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Brushless Exciters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 Independency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Effectivity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4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589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088684"/>
            <a:ext cx="6038850" cy="468063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37" y="1066800"/>
            <a:ext cx="54768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4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28798" y="-200959"/>
            <a:ext cx="6648327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IPT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Finite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Element Analysis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339" y="0"/>
            <a:ext cx="2565297" cy="185485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6" y="1769275"/>
            <a:ext cx="3543927" cy="31908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083" y="1769278"/>
            <a:ext cx="3534028" cy="3190875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FE2A749D-CD29-4CA8-98AD-E71DC6951D0C}"/>
              </a:ext>
            </a:extLst>
          </p:cNvPr>
          <p:cNvSpPr/>
          <p:nvPr/>
        </p:nvSpPr>
        <p:spPr>
          <a:xfrm>
            <a:off x="5032771" y="1769281"/>
            <a:ext cx="370452" cy="9947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F4EB6D0C-389A-4350-B777-10670E3FA519}"/>
              </a:ext>
            </a:extLst>
          </p:cNvPr>
          <p:cNvCxnSpPr>
            <a:cxnSpLocks/>
          </p:cNvCxnSpPr>
          <p:nvPr/>
        </p:nvCxnSpPr>
        <p:spPr>
          <a:xfrm flipH="1">
            <a:off x="5350097" y="1446915"/>
            <a:ext cx="566122" cy="32236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tin kutusu 11"/>
          <p:cNvSpPr txBox="1"/>
          <p:nvPr/>
        </p:nvSpPr>
        <p:spPr>
          <a:xfrm>
            <a:off x="5428535" y="799781"/>
            <a:ext cx="4011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5% </a:t>
            </a:r>
            <a:r>
              <a:rPr lang="tr-TR" dirty="0" err="1"/>
              <a:t>diffence</a:t>
            </a:r>
            <a:endParaRPr lang="tr-TR" dirty="0"/>
          </a:p>
          <a:p>
            <a:pPr algn="ctr"/>
            <a:r>
              <a:rPr lang="tr-TR" dirty="0" err="1"/>
              <a:t>Remember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balancing</a:t>
            </a:r>
            <a:r>
              <a:rPr lang="tr-TR" dirty="0"/>
              <a:t> </a:t>
            </a:r>
            <a:r>
              <a:rPr lang="tr-TR" dirty="0" err="1"/>
              <a:t>analysis</a:t>
            </a:r>
            <a:r>
              <a:rPr lang="tr-TR" dirty="0"/>
              <a:t>?</a:t>
            </a:r>
            <a:endParaRPr lang="en-US" dirty="0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874" y="2654634"/>
            <a:ext cx="4432762" cy="21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8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71696" y="85576"/>
            <a:ext cx="1104405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Bridge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Rectifier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6" y="1319920"/>
            <a:ext cx="5253038" cy="497399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748" y="1307745"/>
            <a:ext cx="5481638" cy="49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27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3081521" y="323701"/>
            <a:ext cx="6648327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Bridge Converter Design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9" y="1619249"/>
            <a:ext cx="5200000" cy="3748087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60" y="1423795"/>
            <a:ext cx="6559633" cy="41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7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71696" y="85576"/>
            <a:ext cx="1104405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Bridge Converter Design-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1923794"/>
            <a:ext cx="4827488" cy="348615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138" y="2067312"/>
            <a:ext cx="3367088" cy="31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56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71696" y="85576"/>
            <a:ext cx="1104405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Bridge Converter Design-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695231"/>
            <a:ext cx="4750196" cy="416718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462" y="1637644"/>
            <a:ext cx="6253163" cy="422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55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71696" y="85576"/>
            <a:ext cx="1104405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3" y="969987"/>
            <a:ext cx="5606577" cy="540223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0" y="2157080"/>
            <a:ext cx="6276975" cy="268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20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71696" y="85576"/>
            <a:ext cx="1104405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Balancing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1" y="908369"/>
            <a:ext cx="3558076" cy="55318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11" y="1185670"/>
            <a:ext cx="7388273" cy="23563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FEDE42-F4B7-4683-8E66-1524B43F3922}"/>
              </a:ext>
            </a:extLst>
          </p:cNvPr>
          <p:cNvSpPr/>
          <p:nvPr/>
        </p:nvSpPr>
        <p:spPr>
          <a:xfrm>
            <a:off x="5952067" y="2711969"/>
            <a:ext cx="1168400" cy="3529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060591-C82D-4297-BD3E-FBB6FBE9401A}"/>
              </a:ext>
            </a:extLst>
          </p:cNvPr>
          <p:cNvSpPr/>
          <p:nvPr/>
        </p:nvSpPr>
        <p:spPr>
          <a:xfrm>
            <a:off x="10337800" y="2711969"/>
            <a:ext cx="1168400" cy="3288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F218AA6C-23A9-4A7E-99D6-FFAFE62F26F3}"/>
              </a:ext>
            </a:extLst>
          </p:cNvPr>
          <p:cNvCxnSpPr>
            <a:cxnSpLocks/>
          </p:cNvCxnSpPr>
          <p:nvPr/>
        </p:nvCxnSpPr>
        <p:spPr>
          <a:xfrm>
            <a:off x="6530728" y="3044533"/>
            <a:ext cx="1470272" cy="10364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0">
            <a:extLst>
              <a:ext uri="{FF2B5EF4-FFF2-40B4-BE49-F238E27FC236}">
                <a16:creationId xmlns:a16="http://schemas.microsoft.com/office/drawing/2014/main" id="{C7B3AD17-8105-41F2-986C-8B2610B475E9}"/>
              </a:ext>
            </a:extLst>
          </p:cNvPr>
          <p:cNvCxnSpPr>
            <a:cxnSpLocks/>
          </p:cNvCxnSpPr>
          <p:nvPr/>
        </p:nvCxnSpPr>
        <p:spPr>
          <a:xfrm flipH="1">
            <a:off x="8856134" y="3040851"/>
            <a:ext cx="1481666" cy="104008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18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71696" y="85576"/>
            <a:ext cx="1104405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(Normal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4" y="1185670"/>
            <a:ext cx="5655919" cy="505497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53" y="1185670"/>
            <a:ext cx="6264012" cy="52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0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71696" y="0"/>
            <a:ext cx="1104405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-Open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6" y="1415909"/>
            <a:ext cx="4589119" cy="464542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81" y="1152585"/>
            <a:ext cx="3648661" cy="257228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074" y="1152587"/>
            <a:ext cx="3590925" cy="257228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658" y="3777361"/>
            <a:ext cx="3634831" cy="25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0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Wireless Power Transfer Based </a:t>
            </a:r>
            <a:b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</a:br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Contactless Slip Rings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9D6AE-03EF-451E-8568-40B180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82" y="2042264"/>
            <a:ext cx="3526802" cy="1939186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CAD080-33EF-46EA-AA76-BC8A6F3B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741" y="4042514"/>
            <a:ext cx="3723483" cy="723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300" dirty="0"/>
              <a:t>Tesla’s WPT System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F8BF1B-0818-40E6-8B8F-147A9F1CA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92434"/>
              </p:ext>
            </p:extLst>
          </p:nvPr>
        </p:nvGraphicFramePr>
        <p:xfrm>
          <a:off x="4563679" y="2036653"/>
          <a:ext cx="6900864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Inductive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Capacitive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Transfer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MF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Ratings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169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3059296" y="-42333"/>
            <a:ext cx="6900679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1" y="1510254"/>
            <a:ext cx="5151440" cy="379376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583" y="1510254"/>
            <a:ext cx="4663016" cy="37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60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939567" y="1495424"/>
            <a:ext cx="9809393" cy="4943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of Study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Inductive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Power Transfer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tr-TR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odeling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erification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IPT System </a:t>
            </a:r>
            <a:r>
              <a:rPr lang="tr-TR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514350" indent="-514350" algn="l" fontAlgn="auto">
              <a:spcAft>
                <a:spcPts val="0"/>
              </a:spcAft>
              <a:buFont typeface="+mj-lt"/>
              <a:buAutoNum type="arabicPeriod"/>
            </a:pP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-1" y="266700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32960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41480" y="0"/>
            <a:ext cx="996554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IPT System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690" y="1510017"/>
            <a:ext cx="4864506" cy="410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52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08156" y="-141519"/>
            <a:ext cx="3724135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09" y="1283601"/>
            <a:ext cx="3732183" cy="132640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78" y="2786300"/>
            <a:ext cx="3021573" cy="106404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82" y="3985810"/>
            <a:ext cx="3116969" cy="95967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80948"/>
            <a:ext cx="3612995" cy="779897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782" y="820502"/>
            <a:ext cx="3403626" cy="499564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209" y="3565791"/>
            <a:ext cx="2643362" cy="2914902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0998" y="69770"/>
            <a:ext cx="4201784" cy="347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08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41480" y="0"/>
            <a:ext cx="996554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IPT System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55" y="910669"/>
            <a:ext cx="6541306" cy="533088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64" y="851402"/>
            <a:ext cx="3037032" cy="222515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195" y="3135821"/>
            <a:ext cx="4432926" cy="31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76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41480" y="-276837"/>
            <a:ext cx="996554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IPT System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8" y="1661418"/>
            <a:ext cx="3822001" cy="179422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9" y="4016971"/>
            <a:ext cx="3822001" cy="189533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409" y="1353693"/>
            <a:ext cx="3256428" cy="2409678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409" y="3757650"/>
            <a:ext cx="3256428" cy="2645573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435" y="1342874"/>
            <a:ext cx="3222354" cy="241477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435" y="3831331"/>
            <a:ext cx="3222354" cy="2571892"/>
          </a:xfrm>
          <a:prstGeom prst="rect">
            <a:avLst/>
          </a:prstGeom>
        </p:spPr>
      </p:pic>
      <p:cxnSp>
        <p:nvCxnSpPr>
          <p:cNvPr id="13" name="Düz Bağlayıcı 12"/>
          <p:cNvCxnSpPr/>
          <p:nvPr/>
        </p:nvCxnSpPr>
        <p:spPr>
          <a:xfrm flipH="1">
            <a:off x="4278385" y="823257"/>
            <a:ext cx="16778" cy="569325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Bağlayıcı 15"/>
          <p:cNvCxnSpPr/>
          <p:nvPr/>
        </p:nvCxnSpPr>
        <p:spPr>
          <a:xfrm flipH="1">
            <a:off x="8124247" y="916743"/>
            <a:ext cx="16778" cy="569325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etin kutusu 16"/>
          <p:cNvSpPr txBox="1"/>
          <p:nvPr/>
        </p:nvSpPr>
        <p:spPr>
          <a:xfrm>
            <a:off x="1120281" y="768252"/>
            <a:ext cx="219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/>
              <a:t>Normal </a:t>
            </a:r>
            <a:r>
              <a:rPr lang="tr-TR" b="1" dirty="0" err="1"/>
              <a:t>Operation</a:t>
            </a:r>
            <a:endParaRPr lang="en-US" b="1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4829325" y="670535"/>
            <a:ext cx="2692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 err="1"/>
              <a:t>Single</a:t>
            </a:r>
            <a:r>
              <a:rPr lang="tr-TR" b="1" dirty="0"/>
              <a:t> </a:t>
            </a:r>
            <a:r>
              <a:rPr lang="tr-TR" b="1" dirty="0" err="1"/>
              <a:t>Rx</a:t>
            </a:r>
            <a:r>
              <a:rPr lang="tr-TR" b="1" dirty="0"/>
              <a:t> Open </a:t>
            </a:r>
            <a:r>
              <a:rPr lang="tr-TR" b="1" dirty="0" err="1"/>
              <a:t>Circuit</a:t>
            </a:r>
            <a:r>
              <a:rPr lang="tr-TR" b="1" dirty="0"/>
              <a:t> </a:t>
            </a:r>
          </a:p>
          <a:p>
            <a:pPr algn="ctr"/>
            <a:r>
              <a:rPr lang="tr-TR" b="1" dirty="0" err="1"/>
              <a:t>Fault</a:t>
            </a:r>
            <a:endParaRPr lang="en-US" b="1" dirty="0"/>
          </a:p>
        </p:txBody>
      </p:sp>
      <p:sp>
        <p:nvSpPr>
          <p:cNvPr id="19" name="Metin kutusu 18"/>
          <p:cNvSpPr txBox="1"/>
          <p:nvPr/>
        </p:nvSpPr>
        <p:spPr>
          <a:xfrm>
            <a:off x="8724870" y="671349"/>
            <a:ext cx="28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 err="1"/>
              <a:t>Double</a:t>
            </a:r>
            <a:r>
              <a:rPr lang="tr-TR" b="1" dirty="0"/>
              <a:t> </a:t>
            </a:r>
            <a:r>
              <a:rPr lang="tr-TR" b="1" dirty="0" err="1"/>
              <a:t>Rx</a:t>
            </a:r>
            <a:r>
              <a:rPr lang="tr-TR" b="1" dirty="0"/>
              <a:t> Open </a:t>
            </a:r>
            <a:r>
              <a:rPr lang="tr-TR" b="1" dirty="0" err="1"/>
              <a:t>Circuit</a:t>
            </a:r>
            <a:r>
              <a:rPr lang="tr-TR" b="1" dirty="0"/>
              <a:t> </a:t>
            </a:r>
          </a:p>
          <a:p>
            <a:pPr algn="ctr"/>
            <a:r>
              <a:rPr lang="tr-TR" b="1" dirty="0" err="1"/>
              <a:t>Fault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7633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41480" y="-276837"/>
            <a:ext cx="996554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IPT System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etin kutusu 17"/>
          <p:cNvSpPr txBox="1"/>
          <p:nvPr/>
        </p:nvSpPr>
        <p:spPr>
          <a:xfrm>
            <a:off x="1022891" y="802469"/>
            <a:ext cx="266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 err="1"/>
              <a:t>Single</a:t>
            </a:r>
            <a:r>
              <a:rPr lang="tr-TR" b="1" dirty="0"/>
              <a:t> </a:t>
            </a:r>
            <a:r>
              <a:rPr lang="tr-TR" b="1" dirty="0" err="1"/>
              <a:t>Tx</a:t>
            </a:r>
            <a:r>
              <a:rPr lang="tr-TR" b="1" dirty="0"/>
              <a:t> Open </a:t>
            </a:r>
            <a:r>
              <a:rPr lang="tr-TR" b="1" dirty="0" err="1"/>
              <a:t>Circuit</a:t>
            </a:r>
            <a:r>
              <a:rPr lang="tr-TR" b="1" dirty="0"/>
              <a:t> </a:t>
            </a:r>
          </a:p>
          <a:p>
            <a:pPr algn="ctr"/>
            <a:r>
              <a:rPr lang="tr-TR" b="1" dirty="0" err="1"/>
              <a:t>Fault</a:t>
            </a:r>
            <a:endParaRPr lang="en-US" b="1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01" y="1404475"/>
            <a:ext cx="3437166" cy="255681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76" y="3961289"/>
            <a:ext cx="2966373" cy="2373878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244" y="776537"/>
            <a:ext cx="3502271" cy="2532289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133" y="1025904"/>
            <a:ext cx="4239104" cy="2258387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132" y="3308826"/>
            <a:ext cx="4239105" cy="230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316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41480" y="0"/>
            <a:ext cx="996554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IPT System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9" y="1426128"/>
            <a:ext cx="4399440" cy="452586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665" y="1514959"/>
            <a:ext cx="3606850" cy="348226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11" y="1514959"/>
            <a:ext cx="3618502" cy="34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63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41480" y="0"/>
            <a:ext cx="996554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IPT System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7" y="1572723"/>
            <a:ext cx="5021327" cy="396820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54" y="1499216"/>
            <a:ext cx="5532917" cy="39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35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41480" y="0"/>
            <a:ext cx="996554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IPT System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1" y="1934358"/>
            <a:ext cx="5200049" cy="355716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05" y="1874112"/>
            <a:ext cx="5519039" cy="367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3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Inductive Power Transfer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7EEA8-EB3B-4A9B-8923-920C92A3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74" y="2188368"/>
            <a:ext cx="6225019" cy="2166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8BC90-A6D9-4FD4-8B60-A75291C080D7}"/>
              </a:ext>
            </a:extLst>
          </p:cNvPr>
          <p:cNvSpPr txBox="1"/>
          <p:nvPr/>
        </p:nvSpPr>
        <p:spPr>
          <a:xfrm>
            <a:off x="7000875" y="2363895"/>
            <a:ext cx="4581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DC/AC converter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Compensation Circuits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Transmitter/Receiver Coils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AC/DC Rectifiers</a:t>
            </a:r>
          </a:p>
        </p:txBody>
      </p:sp>
    </p:spTree>
    <p:extLst>
      <p:ext uri="{BB962C8B-B14F-4D97-AF65-F5344CB8AC3E}">
        <p14:creationId xmlns:p14="http://schemas.microsoft.com/office/powerpoint/2010/main" val="267438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41480" y="0"/>
            <a:ext cx="996554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Rotational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IPT System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9" y="1760542"/>
            <a:ext cx="5876357" cy="390479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815" y="1760542"/>
            <a:ext cx="5725270" cy="39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43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939567" y="1495424"/>
            <a:ext cx="9809393" cy="4943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of Study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Inductive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Power Transfer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tr-TR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odeling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erification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2Tx-4Rx IPT System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tr-TR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514350" indent="-514350" algn="l" fontAlgn="auto">
              <a:spcAft>
                <a:spcPts val="0"/>
              </a:spcAft>
              <a:buFont typeface="+mj-lt"/>
              <a:buAutoNum type="arabicPeriod"/>
            </a:pP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-1" y="266700"/>
            <a:ext cx="1219200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493200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41480" y="0"/>
            <a:ext cx="996554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3" y="998290"/>
            <a:ext cx="11444267" cy="520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3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41480" y="0"/>
            <a:ext cx="9965544" cy="110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3200" b="1" dirty="0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b="1" dirty="0" err="1">
                <a:solidFill>
                  <a:srgbClr val="C20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Novelties</a:t>
            </a:r>
            <a:endParaRPr lang="en-US" sz="3200" b="1" dirty="0">
              <a:solidFill>
                <a:srgbClr val="C20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55" y="988452"/>
            <a:ext cx="10452394" cy="54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2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 txBox="1">
            <a:spLocks/>
          </p:cNvSpPr>
          <p:nvPr/>
        </p:nvSpPr>
        <p:spPr>
          <a:xfrm>
            <a:off x="1122647" y="3219194"/>
            <a:ext cx="9966536" cy="5859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</a:rPr>
              <a:t>Thanks!</a:t>
            </a:r>
            <a:endParaRPr lang="tr-TR" sz="2800" b="1" noProof="1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69632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Conventional Inductive Power Transfer Based Contactless Slip Ring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47E35-97CB-4829-89C1-4914181E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5589"/>
            <a:ext cx="5900613" cy="3953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AC508-0491-48B9-96DA-661868C77509}"/>
              </a:ext>
            </a:extLst>
          </p:cNvPr>
          <p:cNvSpPr txBox="1"/>
          <p:nvPr/>
        </p:nvSpPr>
        <p:spPr>
          <a:xfrm>
            <a:off x="6643562" y="3750551"/>
            <a:ext cx="4581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	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6D694-A6C5-4B6B-9CD1-C4D8D9DAD3E1}"/>
              </a:ext>
            </a:extLst>
          </p:cNvPr>
          <p:cNvSpPr txBox="1"/>
          <p:nvPr/>
        </p:nvSpPr>
        <p:spPr>
          <a:xfrm>
            <a:off x="6989563" y="1693838"/>
            <a:ext cx="4581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Two converters: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To drive the motor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To excite the Tx coil 	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25FA-AEA9-4D31-9B57-7FAE773881C3}"/>
              </a:ext>
            </a:extLst>
          </p:cNvPr>
          <p:cNvSpPr txBox="1"/>
          <p:nvPr/>
        </p:nvSpPr>
        <p:spPr>
          <a:xfrm>
            <a:off x="6600824" y="5036616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WPT converter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15A92-D25B-4F62-A274-EF23B8023C20}"/>
              </a:ext>
            </a:extLst>
          </p:cNvPr>
          <p:cNvSpPr txBox="1"/>
          <p:nvPr/>
        </p:nvSpPr>
        <p:spPr>
          <a:xfrm>
            <a:off x="6510212" y="3950918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motor drive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low and high frequency </a:t>
            </a:r>
            <a:r>
              <a:rPr lang="en-US" dirty="0">
                <a:latin typeface="+mj-lt"/>
              </a:rPr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BFAA57-5CB8-4207-B19D-B21844316927}"/>
              </a:ext>
            </a:extLst>
          </p:cNvPr>
          <p:cNvCxnSpPr>
            <a:cxnSpLocks/>
          </p:cNvCxnSpPr>
          <p:nvPr/>
        </p:nvCxnSpPr>
        <p:spPr>
          <a:xfrm flipH="1" flipV="1">
            <a:off x="10374187" y="3905698"/>
            <a:ext cx="222312" cy="490680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F00BB5-DA03-4FBD-BB4F-A57DB7224723}"/>
              </a:ext>
            </a:extLst>
          </p:cNvPr>
          <p:cNvSpPr txBox="1"/>
          <p:nvPr/>
        </p:nvSpPr>
        <p:spPr>
          <a:xfrm>
            <a:off x="6510212" y="3536366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attenuated in motor current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D1F8B-5321-4E68-A51F-4058D26E460B}"/>
              </a:ext>
            </a:extLst>
          </p:cNvPr>
          <p:cNvCxnSpPr>
            <a:cxnSpLocks/>
          </p:cNvCxnSpPr>
          <p:nvPr/>
        </p:nvCxnSpPr>
        <p:spPr>
          <a:xfrm flipH="1">
            <a:off x="10029824" y="5020628"/>
            <a:ext cx="193676" cy="538731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75581E-24F5-429C-B18C-C86D172F8F14}"/>
              </a:ext>
            </a:extLst>
          </p:cNvPr>
          <p:cNvSpPr txBox="1"/>
          <p:nvPr/>
        </p:nvSpPr>
        <p:spPr>
          <a:xfrm>
            <a:off x="6989562" y="5496320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0C17A-DF7E-4A65-93F6-A64D920CB10E}"/>
              </a:ext>
            </a:extLst>
          </p:cNvPr>
          <p:cNvSpPr txBox="1"/>
          <p:nvPr/>
        </p:nvSpPr>
        <p:spPr>
          <a:xfrm>
            <a:off x="6510211" y="4360991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used to drive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DA9455-9735-4281-9E84-3D6575EC7646}"/>
              </a:ext>
            </a:extLst>
          </p:cNvPr>
          <p:cNvCxnSpPr>
            <a:cxnSpLocks/>
          </p:cNvCxnSpPr>
          <p:nvPr/>
        </p:nvCxnSpPr>
        <p:spPr>
          <a:xfrm flipH="1">
            <a:off x="9563099" y="3905698"/>
            <a:ext cx="279401" cy="490680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8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Proposed Inductive Power Transfer Based Contactless Slip 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BFC61-5FC4-4CB9-86F4-3B9FD719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71100"/>
            <a:ext cx="6367463" cy="39414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79E1C5-DB9E-4EA6-A56E-9404A133FE26}"/>
              </a:ext>
            </a:extLst>
          </p:cNvPr>
          <p:cNvSpPr txBox="1"/>
          <p:nvPr/>
        </p:nvSpPr>
        <p:spPr>
          <a:xfrm>
            <a:off x="7005637" y="1707143"/>
            <a:ext cx="4581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	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1A0FD-F927-4CF4-9D68-B56D4D2C863A}"/>
              </a:ext>
            </a:extLst>
          </p:cNvPr>
          <p:cNvSpPr txBox="1"/>
          <p:nvPr/>
        </p:nvSpPr>
        <p:spPr>
          <a:xfrm>
            <a:off x="6950869" y="4581159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The WPT converter</a:t>
            </a:r>
            <a:r>
              <a:rPr lang="en-US" strike="sngStrike" dirty="0">
                <a:latin typeface="+mj-lt"/>
              </a:rPr>
              <a:t> </a:t>
            </a:r>
            <a:r>
              <a:rPr lang="en-US" strike="sngStrike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strike="sngStrike" dirty="0">
                <a:latin typeface="+mj-lt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43168-ECA5-42BC-8D5B-6B8B535D63FF}"/>
              </a:ext>
            </a:extLst>
          </p:cNvPr>
          <p:cNvSpPr txBox="1"/>
          <p:nvPr/>
        </p:nvSpPr>
        <p:spPr>
          <a:xfrm>
            <a:off x="6872287" y="1907510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motor drive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BB12E-D851-4209-8FE5-665DB7588422}"/>
              </a:ext>
            </a:extLst>
          </p:cNvPr>
          <p:cNvSpPr txBox="1"/>
          <p:nvPr/>
        </p:nvSpPr>
        <p:spPr>
          <a:xfrm>
            <a:off x="6924675" y="3268617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E6FB36-2AA9-4B23-A977-D25D49857961}"/>
              </a:ext>
            </a:extLst>
          </p:cNvPr>
          <p:cNvCxnSpPr>
            <a:cxnSpLocks/>
          </p:cNvCxnSpPr>
          <p:nvPr/>
        </p:nvCxnSpPr>
        <p:spPr>
          <a:xfrm flipH="1">
            <a:off x="9959974" y="2251522"/>
            <a:ext cx="1" cy="916135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36DC02-FD11-49BF-9D67-CE911B437E3D}"/>
              </a:ext>
            </a:extLst>
          </p:cNvPr>
          <p:cNvSpPr txBox="1"/>
          <p:nvPr/>
        </p:nvSpPr>
        <p:spPr>
          <a:xfrm>
            <a:off x="8728669" y="2477209"/>
            <a:ext cx="130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combining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C597DD-81FE-441C-B046-E16E7D44A31D}"/>
              </a:ext>
            </a:extLst>
          </p:cNvPr>
          <p:cNvCxnSpPr>
            <a:cxnSpLocks/>
          </p:cNvCxnSpPr>
          <p:nvPr/>
        </p:nvCxnSpPr>
        <p:spPr>
          <a:xfrm flipH="1">
            <a:off x="9959975" y="3635356"/>
            <a:ext cx="1" cy="916135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3A7841-4320-4CAF-A61D-FA05BA2F9E6D}"/>
              </a:ext>
            </a:extLst>
          </p:cNvPr>
          <p:cNvSpPr txBox="1"/>
          <p:nvPr/>
        </p:nvSpPr>
        <p:spPr>
          <a:xfrm>
            <a:off x="8728669" y="3908757"/>
            <a:ext cx="130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eliminating</a:t>
            </a:r>
          </a:p>
        </p:txBody>
      </p:sp>
    </p:spTree>
    <p:extLst>
      <p:ext uri="{BB962C8B-B14F-4D97-AF65-F5344CB8AC3E}">
        <p14:creationId xmlns:p14="http://schemas.microsoft.com/office/powerpoint/2010/main" val="351786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Proposed Inductive Power Transfer Based Contactless Slip Ring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2C13F-F67A-4D10-8FA6-B39183C41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18188"/>
              </p:ext>
            </p:extLst>
          </p:nvPr>
        </p:nvGraphicFramePr>
        <p:xfrm>
          <a:off x="2785268" y="1996440"/>
          <a:ext cx="690086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3363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Conventional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Proposed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 Independency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Effectivity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4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046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1610</Words>
  <Application>Microsoft Office PowerPoint</Application>
  <PresentationFormat>Widescreen</PresentationFormat>
  <Paragraphs>539</Paragraphs>
  <Slides>64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SimSun</vt:lpstr>
      <vt:lpstr>Arial</vt:lpstr>
      <vt:lpstr>Calibri</vt:lpstr>
      <vt:lpstr>Calibri (Headings)</vt:lpstr>
      <vt:lpstr>Cambria Math</vt:lpstr>
      <vt:lpstr>Century Gothic</vt:lpstr>
      <vt:lpstr>Constantia</vt:lpstr>
      <vt:lpstr>Times New Roman</vt:lpstr>
      <vt:lpstr>Wingdings</vt:lpstr>
      <vt:lpstr>Office Theme</vt:lpstr>
      <vt:lpstr>Baslik</vt:lpstr>
      <vt:lpstr>Acrobat Document</vt:lpstr>
      <vt:lpstr>PowerPoint Presentation</vt:lpstr>
      <vt:lpstr>Outline</vt:lpstr>
      <vt:lpstr>Power Transfer to Rotating Frames</vt:lpstr>
      <vt:lpstr>Power Transfer to Rotating Frames</vt:lpstr>
      <vt:lpstr>Wireless Power Transfer Based  Contactless Slip Rings</vt:lpstr>
      <vt:lpstr>Inductive Power Transfer</vt:lpstr>
      <vt:lpstr>Conventional Inductive Power Transfer Based Contactless Slip Ring</vt:lpstr>
      <vt:lpstr>Proposed Inductive Power Transfer Based Contactless Slip Ring</vt:lpstr>
      <vt:lpstr>Proposed Inductive Power Transfer Based Contactless Slip Ring</vt:lpstr>
      <vt:lpstr>Outline</vt:lpstr>
      <vt:lpstr> Inductive Power Transfer System</vt:lpstr>
      <vt:lpstr>Compensation Topologies</vt:lpstr>
      <vt:lpstr>Series-Series IPT System</vt:lpstr>
      <vt:lpstr>Zero Voltage Switching</vt:lpstr>
      <vt:lpstr>Bifurcation Phenomenon</vt:lpstr>
      <vt:lpstr>Multifrequency IPT Systems</vt:lpstr>
      <vt:lpstr>Outline</vt:lpstr>
      <vt:lpstr>Compensation Topologies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2018-12-01T09:15:47Z</dcterms:created>
  <dcterms:modified xsi:type="dcterms:W3CDTF">2022-08-16T20:05:44Z</dcterms:modified>
</cp:coreProperties>
</file>